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85" r:id="rId2"/>
    <p:sldId id="256" r:id="rId3"/>
    <p:sldId id="258" r:id="rId4"/>
    <p:sldId id="275" r:id="rId5"/>
    <p:sldId id="277" r:id="rId6"/>
    <p:sldId id="265" r:id="rId7"/>
    <p:sldId id="278" r:id="rId8"/>
    <p:sldId id="289" r:id="rId9"/>
    <p:sldId id="279" r:id="rId10"/>
    <p:sldId id="286" r:id="rId11"/>
    <p:sldId id="280" r:id="rId12"/>
    <p:sldId id="281" r:id="rId13"/>
    <p:sldId id="283" r:id="rId14"/>
    <p:sldId id="263" r:id="rId15"/>
    <p:sldId id="284" r:id="rId16"/>
    <p:sldId id="268" r:id="rId17"/>
    <p:sldId id="287" r:id="rId18"/>
    <p:sldId id="288" r:id="rId19"/>
  </p:sldIdLst>
  <p:sldSz cx="9144000" cy="6858000" type="screen4x3"/>
  <p:notesSz cx="6858000" cy="9144000"/>
  <p:embeddedFontLst>
    <p:embeddedFont>
      <p:font typeface="Calibri" pitchFamily="34" charset="0"/>
      <p:regular r:id="rId20"/>
      <p:bold r:id="rId21"/>
      <p:italic r:id="rId22"/>
      <p:boldItalic r:id="rId23"/>
    </p:embeddedFont>
    <p:embeddedFont>
      <p:font typeface="Mistral" pitchFamily="66"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FF9900"/>
    <a:srgbClr val="00DE64"/>
    <a:srgbClr val="FF6565"/>
    <a:srgbClr val="FFCB25"/>
    <a:srgbClr val="1DC4FF"/>
    <a:srgbClr val="F2DBDA"/>
    <a:srgbClr val="F9B8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324EC8-E8DF-4B1A-9BA4-102AD9A57868}"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BD72D-79A8-4B97-9B52-C4C5E226777D}" type="slidenum">
              <a:rPr lang="en-US" smtClean="0"/>
              <a:t>‹#›</a:t>
            </a:fld>
            <a:endParaRPr lang="en-US"/>
          </a:p>
        </p:txBody>
      </p:sp>
    </p:spTree>
    <p:extLst>
      <p:ext uri="{BB962C8B-B14F-4D97-AF65-F5344CB8AC3E}">
        <p14:creationId xmlns:p14="http://schemas.microsoft.com/office/powerpoint/2010/main" val="284250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24EC8-E8DF-4B1A-9BA4-102AD9A57868}"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BD72D-79A8-4B97-9B52-C4C5E226777D}" type="slidenum">
              <a:rPr lang="en-US" smtClean="0"/>
              <a:t>‹#›</a:t>
            </a:fld>
            <a:endParaRPr lang="en-US"/>
          </a:p>
        </p:txBody>
      </p:sp>
    </p:spTree>
    <p:extLst>
      <p:ext uri="{BB962C8B-B14F-4D97-AF65-F5344CB8AC3E}">
        <p14:creationId xmlns:p14="http://schemas.microsoft.com/office/powerpoint/2010/main" val="305500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24EC8-E8DF-4B1A-9BA4-102AD9A57868}"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BD72D-79A8-4B97-9B52-C4C5E226777D}" type="slidenum">
              <a:rPr lang="en-US" smtClean="0"/>
              <a:t>‹#›</a:t>
            </a:fld>
            <a:endParaRPr lang="en-US"/>
          </a:p>
        </p:txBody>
      </p:sp>
    </p:spTree>
    <p:extLst>
      <p:ext uri="{BB962C8B-B14F-4D97-AF65-F5344CB8AC3E}">
        <p14:creationId xmlns:p14="http://schemas.microsoft.com/office/powerpoint/2010/main" val="183425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24EC8-E8DF-4B1A-9BA4-102AD9A57868}"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BD72D-79A8-4B97-9B52-C4C5E226777D}" type="slidenum">
              <a:rPr lang="en-US" smtClean="0"/>
              <a:t>‹#›</a:t>
            </a:fld>
            <a:endParaRPr lang="en-US"/>
          </a:p>
        </p:txBody>
      </p:sp>
    </p:spTree>
    <p:extLst>
      <p:ext uri="{BB962C8B-B14F-4D97-AF65-F5344CB8AC3E}">
        <p14:creationId xmlns:p14="http://schemas.microsoft.com/office/powerpoint/2010/main" val="216430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324EC8-E8DF-4B1A-9BA4-102AD9A57868}"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BD72D-79A8-4B97-9B52-C4C5E226777D}" type="slidenum">
              <a:rPr lang="en-US" smtClean="0"/>
              <a:t>‹#›</a:t>
            </a:fld>
            <a:endParaRPr lang="en-US"/>
          </a:p>
        </p:txBody>
      </p:sp>
    </p:spTree>
    <p:extLst>
      <p:ext uri="{BB962C8B-B14F-4D97-AF65-F5344CB8AC3E}">
        <p14:creationId xmlns:p14="http://schemas.microsoft.com/office/powerpoint/2010/main" val="240440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324EC8-E8DF-4B1A-9BA4-102AD9A57868}"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BD72D-79A8-4B97-9B52-C4C5E226777D}" type="slidenum">
              <a:rPr lang="en-US" smtClean="0"/>
              <a:t>‹#›</a:t>
            </a:fld>
            <a:endParaRPr lang="en-US"/>
          </a:p>
        </p:txBody>
      </p:sp>
    </p:spTree>
    <p:extLst>
      <p:ext uri="{BB962C8B-B14F-4D97-AF65-F5344CB8AC3E}">
        <p14:creationId xmlns:p14="http://schemas.microsoft.com/office/powerpoint/2010/main" val="3635861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324EC8-E8DF-4B1A-9BA4-102AD9A57868}"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BD72D-79A8-4B97-9B52-C4C5E226777D}" type="slidenum">
              <a:rPr lang="en-US" smtClean="0"/>
              <a:t>‹#›</a:t>
            </a:fld>
            <a:endParaRPr lang="en-US"/>
          </a:p>
        </p:txBody>
      </p:sp>
    </p:spTree>
    <p:extLst>
      <p:ext uri="{BB962C8B-B14F-4D97-AF65-F5344CB8AC3E}">
        <p14:creationId xmlns:p14="http://schemas.microsoft.com/office/powerpoint/2010/main" val="137714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324EC8-E8DF-4B1A-9BA4-102AD9A57868}"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BD72D-79A8-4B97-9B52-C4C5E226777D}" type="slidenum">
              <a:rPr lang="en-US" smtClean="0"/>
              <a:t>‹#›</a:t>
            </a:fld>
            <a:endParaRPr lang="en-US"/>
          </a:p>
        </p:txBody>
      </p:sp>
    </p:spTree>
    <p:extLst>
      <p:ext uri="{BB962C8B-B14F-4D97-AF65-F5344CB8AC3E}">
        <p14:creationId xmlns:p14="http://schemas.microsoft.com/office/powerpoint/2010/main" val="42770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24EC8-E8DF-4B1A-9BA4-102AD9A57868}"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BD72D-79A8-4B97-9B52-C4C5E226777D}" type="slidenum">
              <a:rPr lang="en-US" smtClean="0"/>
              <a:t>‹#›</a:t>
            </a:fld>
            <a:endParaRPr lang="en-US"/>
          </a:p>
        </p:txBody>
      </p:sp>
    </p:spTree>
    <p:extLst>
      <p:ext uri="{BB962C8B-B14F-4D97-AF65-F5344CB8AC3E}">
        <p14:creationId xmlns:p14="http://schemas.microsoft.com/office/powerpoint/2010/main" val="19449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24EC8-E8DF-4B1A-9BA4-102AD9A57868}"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BD72D-79A8-4B97-9B52-C4C5E226777D}" type="slidenum">
              <a:rPr lang="en-US" smtClean="0"/>
              <a:t>‹#›</a:t>
            </a:fld>
            <a:endParaRPr lang="en-US"/>
          </a:p>
        </p:txBody>
      </p:sp>
    </p:spTree>
    <p:extLst>
      <p:ext uri="{BB962C8B-B14F-4D97-AF65-F5344CB8AC3E}">
        <p14:creationId xmlns:p14="http://schemas.microsoft.com/office/powerpoint/2010/main" val="20298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24EC8-E8DF-4B1A-9BA4-102AD9A57868}"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BD72D-79A8-4B97-9B52-C4C5E226777D}" type="slidenum">
              <a:rPr lang="en-US" smtClean="0"/>
              <a:t>‹#›</a:t>
            </a:fld>
            <a:endParaRPr lang="en-US"/>
          </a:p>
        </p:txBody>
      </p:sp>
    </p:spTree>
    <p:extLst>
      <p:ext uri="{BB962C8B-B14F-4D97-AF65-F5344CB8AC3E}">
        <p14:creationId xmlns:p14="http://schemas.microsoft.com/office/powerpoint/2010/main" val="3608921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fld id="{09324EC8-E8DF-4B1A-9BA4-102AD9A57868}" type="datetimeFigureOut">
              <a:rPr lang="en-US" smtClean="0"/>
              <a:pPr/>
              <a:t>1/21/2020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fld id="{6ADBD72D-79A8-4B97-9B52-C4C5E226777D}" type="slidenum">
              <a:rPr lang="en-US" smtClean="0"/>
              <a:pPr/>
              <a:t>‹#›</a:t>
            </a:fld>
            <a:endParaRPr lang="en-US" dirty="0"/>
          </a:p>
        </p:txBody>
      </p:sp>
    </p:spTree>
    <p:extLst>
      <p:ext uri="{BB962C8B-B14F-4D97-AF65-F5344CB8AC3E}">
        <p14:creationId xmlns:p14="http://schemas.microsoft.com/office/powerpoint/2010/main" val="424725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123728" y="404664"/>
            <a:ext cx="4752528"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6000" b="1" dirty="0" smtClean="0">
                <a:latin typeface="Times New Roman" pitchFamily="18" charset="0"/>
                <a:cs typeface="Times New Roman" pitchFamily="18" charset="0"/>
              </a:rPr>
              <a:t>SINH HỌC 7</a:t>
            </a:r>
            <a:endParaRPr lang="en-US" sz="6000" b="1" dirty="0">
              <a:latin typeface="Times New Roman" pitchFamily="18" charset="0"/>
              <a:cs typeface="Times New Roman" pitchFamily="18" charset="0"/>
            </a:endParaRPr>
          </a:p>
        </p:txBody>
      </p:sp>
    </p:spTree>
    <p:extLst>
      <p:ext uri="{BB962C8B-B14F-4D97-AF65-F5344CB8AC3E}">
        <p14:creationId xmlns:p14="http://schemas.microsoft.com/office/powerpoint/2010/main" val="259971100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0"/>
            <a:ext cx="6156176" cy="892552"/>
          </a:xfrm>
          <a:noFill/>
          <a:ln w="38100" cmpd="thinThick">
            <a:solidFill>
              <a:srgbClr val="002060"/>
            </a:solidFill>
          </a:ln>
        </p:spPr>
        <p:txBody>
          <a:bodyPr>
            <a:normAutofit/>
          </a:bodyPr>
          <a:lstStyle/>
          <a:p>
            <a:r>
              <a:rPr lang="en-US" sz="2800" b="1" dirty="0" smtClean="0">
                <a:solidFill>
                  <a:srgbClr val="FF0000"/>
                </a:solidFill>
              </a:rPr>
              <a:t>CẤU TẠO TRONG CỦA THẰN LẰN </a:t>
            </a:r>
            <a:endParaRPr lang="en-US" sz="2800" b="1" dirty="0">
              <a:solidFill>
                <a:srgbClr val="FF0000"/>
              </a:solidFill>
            </a:endParaRPr>
          </a:p>
        </p:txBody>
      </p:sp>
      <p:sp>
        <p:nvSpPr>
          <p:cNvPr id="3" name="Content Placeholder 2"/>
          <p:cNvSpPr>
            <a:spLocks noGrp="1"/>
          </p:cNvSpPr>
          <p:nvPr>
            <p:ph idx="1"/>
          </p:nvPr>
        </p:nvSpPr>
        <p:spPr>
          <a:xfrm>
            <a:off x="179512" y="947861"/>
            <a:ext cx="2314600" cy="608931"/>
          </a:xfrm>
          <a:noFill/>
        </p:spPr>
        <p:txBody>
          <a:bodyPr>
            <a:noAutofit/>
          </a:bodyPr>
          <a:lstStyle/>
          <a:p>
            <a:pPr marL="571500" indent="-571500" algn="just">
              <a:buAutoNum type="romanUcPeriod"/>
            </a:pPr>
            <a:r>
              <a:rPr lang="en-US" sz="2800" b="1" u="sng" dirty="0" err="1" smtClean="0"/>
              <a:t>Bộ</a:t>
            </a:r>
            <a:r>
              <a:rPr lang="en-US" sz="2800" b="1" u="sng" dirty="0" smtClean="0"/>
              <a:t> </a:t>
            </a:r>
            <a:r>
              <a:rPr lang="en-US" sz="2800" b="1" u="sng" dirty="0" err="1" smtClean="0"/>
              <a:t>xương</a:t>
            </a:r>
            <a:endParaRPr lang="en-US" sz="2800" b="1" u="sng" dirty="0"/>
          </a:p>
        </p:txBody>
      </p:sp>
      <p:sp>
        <p:nvSpPr>
          <p:cNvPr id="12" name="TextBox 11"/>
          <p:cNvSpPr txBox="1"/>
          <p:nvPr/>
        </p:nvSpPr>
        <p:spPr>
          <a:xfrm>
            <a:off x="179512" y="1412776"/>
            <a:ext cx="4824536" cy="954107"/>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II. </a:t>
            </a:r>
            <a:r>
              <a:rPr lang="en-US" sz="2800" b="1" u="sng" dirty="0" err="1" smtClean="0">
                <a:latin typeface="Times New Roman" pitchFamily="18" charset="0"/>
                <a:cs typeface="Times New Roman" pitchFamily="18" charset="0"/>
              </a:rPr>
              <a:t>Các</a:t>
            </a:r>
            <a:r>
              <a:rPr lang="en-US" sz="2800" b="1" u="sng" dirty="0" smtClean="0">
                <a:latin typeface="Times New Roman" pitchFamily="18" charset="0"/>
                <a:cs typeface="Times New Roman" pitchFamily="18" charset="0"/>
              </a:rPr>
              <a:t> </a:t>
            </a:r>
            <a:r>
              <a:rPr lang="en-US" sz="2800" b="1" u="sng" dirty="0" err="1">
                <a:latin typeface="Times New Roman" pitchFamily="18" charset="0"/>
                <a:cs typeface="Times New Roman" pitchFamily="18" charset="0"/>
              </a:rPr>
              <a:t>cơ</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quan</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dinh</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dưỡng</a:t>
            </a:r>
            <a:endParaRPr lang="en-US" sz="2800" b="1" u="sng" dirty="0">
              <a:latin typeface="Times New Roman" pitchFamily="18" charset="0"/>
              <a:cs typeface="Times New Roman" pitchFamily="18" charset="0"/>
            </a:endParaRPr>
          </a:p>
          <a:p>
            <a:pPr marL="400050" lvl="1" algn="just"/>
            <a:r>
              <a:rPr lang="en-US" sz="2800" b="1" i="1" dirty="0" smtClean="0">
                <a:latin typeface="Times New Roman" pitchFamily="18" charset="0"/>
                <a:cs typeface="Times New Roman" pitchFamily="18" charset="0"/>
              </a:rPr>
              <a:t>b. </a:t>
            </a:r>
            <a:r>
              <a:rPr lang="en-US" sz="2800" b="1" i="1" dirty="0" err="1" smtClean="0">
                <a:latin typeface="Times New Roman" pitchFamily="18" charset="0"/>
                <a:cs typeface="Times New Roman" pitchFamily="18" charset="0"/>
              </a:rPr>
              <a:t>Hô</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hấp</a:t>
            </a:r>
            <a:endParaRPr lang="en-US" sz="2800" b="1" i="1" dirty="0">
              <a:latin typeface="Times New Roman" pitchFamily="18" charset="0"/>
              <a:cs typeface="Times New Roman" pitchFamily="18" charset="0"/>
            </a:endParaRPr>
          </a:p>
        </p:txBody>
      </p:sp>
      <p:pic>
        <p:nvPicPr>
          <p:cNvPr id="14" name="Picture 4" descr="CAU TAO TRONG THAN LA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59557" y="1276152"/>
            <a:ext cx="4304931" cy="5355952"/>
          </a:xfrm>
          <a:prstGeom prst="rect">
            <a:avLst/>
          </a:prstGeom>
          <a:ln w="9525">
            <a:solidFill>
              <a:srgbClr val="000000"/>
            </a:solidFill>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0" name="Rectangle 39"/>
          <p:cNvSpPr/>
          <p:nvPr/>
        </p:nvSpPr>
        <p:spPr>
          <a:xfrm>
            <a:off x="6402364" y="2372740"/>
            <a:ext cx="240327" cy="1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294352" y="2716908"/>
            <a:ext cx="217913" cy="140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014433" y="2795191"/>
            <a:ext cx="60082" cy="135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52320" y="2930302"/>
            <a:ext cx="122413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latin typeface="Times New Roman" pitchFamily="18" charset="0"/>
                <a:cs typeface="Times New Roman" pitchFamily="18" charset="0"/>
              </a:rPr>
              <a:t>13. </a:t>
            </a:r>
            <a:r>
              <a:rPr lang="en-US" sz="2400" dirty="0" err="1" smtClean="0">
                <a:latin typeface="Times New Roman" pitchFamily="18" charset="0"/>
                <a:cs typeface="Times New Roman" pitchFamily="18" charset="0"/>
              </a:rPr>
              <a:t>Phổi</a:t>
            </a:r>
            <a:endParaRPr lang="en-US" sz="2400" dirty="0">
              <a:latin typeface="Times New Roman" pitchFamily="18" charset="0"/>
              <a:cs typeface="Times New Roman" pitchFamily="18" charset="0"/>
            </a:endParaRPr>
          </a:p>
        </p:txBody>
      </p:sp>
      <p:sp>
        <p:nvSpPr>
          <p:cNvPr id="6" name="TextBox 5"/>
          <p:cNvSpPr txBox="1"/>
          <p:nvPr/>
        </p:nvSpPr>
        <p:spPr>
          <a:xfrm>
            <a:off x="4644008" y="1628800"/>
            <a:ext cx="1152128"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smtClean="0">
                <a:latin typeface="Times New Roman" pitchFamily="18" charset="0"/>
                <a:cs typeface="Times New Roman" pitchFamily="18" charset="0"/>
              </a:rPr>
              <a:t>12. </a:t>
            </a:r>
            <a:r>
              <a:rPr lang="en-US" sz="2400" dirty="0" err="1" smtClean="0">
                <a:latin typeface="Times New Roman" pitchFamily="18" charset="0"/>
                <a:cs typeface="Times New Roman" pitchFamily="18" charset="0"/>
              </a:rPr>
              <a:t>Khí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quản</a:t>
            </a:r>
            <a:endParaRPr lang="en-US" sz="2400" dirty="0">
              <a:latin typeface="Times New Roman" pitchFamily="18" charset="0"/>
              <a:cs typeface="Times New Roman" pitchFamily="18" charset="0"/>
            </a:endParaRPr>
          </a:p>
        </p:txBody>
      </p:sp>
      <p:sp>
        <p:nvSpPr>
          <p:cNvPr id="7" name="TextBox 6"/>
          <p:cNvSpPr txBox="1"/>
          <p:nvPr/>
        </p:nvSpPr>
        <p:spPr>
          <a:xfrm>
            <a:off x="611560" y="2348880"/>
            <a:ext cx="3672408" cy="954107"/>
          </a:xfrm>
          <a:prstGeom prst="rect">
            <a:avLst/>
          </a:prstGeom>
          <a:noFill/>
        </p:spPr>
        <p:txBody>
          <a:bodyPr wrap="square" rtlCol="0">
            <a:spAutoFit/>
          </a:bodyPr>
          <a:lstStyle/>
          <a:p>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Phổi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của</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thằn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lằn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có</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đặc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điểm</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gì</a:t>
            </a:r>
            <a:r>
              <a:rPr lang="en-US" sz="2800" b="1" i="1" dirty="0" smtClean="0">
                <a:solidFill>
                  <a:srgbClr val="FF0000"/>
                </a:solidFill>
                <a:latin typeface="Times New Roman" pitchFamily="18" charset="0"/>
                <a:cs typeface="Times New Roman" pitchFamily="18" charset="0"/>
              </a:rPr>
              <a:t>?</a:t>
            </a:r>
            <a:endParaRPr lang="en-US" sz="2800" b="1" i="1" dirty="0">
              <a:solidFill>
                <a:srgbClr val="FF0000"/>
              </a:solidFill>
              <a:latin typeface="Times New Roman" pitchFamily="18" charset="0"/>
              <a:cs typeface="Times New Roman" pitchFamily="18" charset="0"/>
            </a:endParaRPr>
          </a:p>
        </p:txBody>
      </p:sp>
      <p:sp>
        <p:nvSpPr>
          <p:cNvPr id="8" name="TextBox 7"/>
          <p:cNvSpPr txBox="1"/>
          <p:nvPr/>
        </p:nvSpPr>
        <p:spPr>
          <a:xfrm>
            <a:off x="539552" y="3356992"/>
            <a:ext cx="3528392" cy="1384995"/>
          </a:xfrm>
          <a:prstGeom prst="rect">
            <a:avLst/>
          </a:prstGeom>
          <a:noFill/>
        </p:spPr>
        <p:txBody>
          <a:bodyPr wrap="square" rtlCol="0">
            <a:spAutoFit/>
          </a:bodyPr>
          <a:lstStyle/>
          <a:p>
            <a:pPr algn="just"/>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Sự</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thông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khí</a:t>
            </a:r>
            <a:r>
              <a:rPr lang="en-US" sz="2800" b="1" i="1" dirty="0" smtClean="0">
                <a:solidFill>
                  <a:srgbClr val="FF0000"/>
                </a:solidFill>
                <a:latin typeface="Times New Roman" pitchFamily="18" charset="0"/>
                <a:cs typeface="Times New Roman" pitchFamily="18" charset="0"/>
              </a:rPr>
              <a:t> ở </a:t>
            </a:r>
            <a:r>
              <a:rPr lang="en-US" sz="2800" b="1" i="1" dirty="0" err="1" smtClean="0">
                <a:solidFill>
                  <a:srgbClr val="FF0000"/>
                </a:solidFill>
                <a:latin typeface="Times New Roman" pitchFamily="18" charset="0"/>
                <a:cs typeface="Times New Roman" pitchFamily="18" charset="0"/>
              </a:rPr>
              <a:t>phổi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được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thực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hiện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như</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thế</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nào</a:t>
            </a:r>
            <a:r>
              <a:rPr lang="en-US" sz="2800" b="1" i="1" dirty="0" smtClean="0">
                <a:solidFill>
                  <a:srgbClr val="FF0000"/>
                </a:solidFill>
                <a:latin typeface="Times New Roman" pitchFamily="18" charset="0"/>
                <a:cs typeface="Times New Roman" pitchFamily="18" charset="0"/>
              </a:rPr>
              <a:t>?</a:t>
            </a:r>
            <a:endParaRPr lang="en-US" sz="2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6000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53424"/>
            <a:ext cx="6156176" cy="892552"/>
          </a:xfrm>
          <a:noFill/>
          <a:ln w="38100" cmpd="thinThick">
            <a:solidFill>
              <a:srgbClr val="002060"/>
            </a:solidFill>
          </a:ln>
        </p:spPr>
        <p:txBody>
          <a:bodyPr>
            <a:normAutofit/>
          </a:bodyPr>
          <a:lstStyle/>
          <a:p>
            <a:r>
              <a:rPr lang="en-US" sz="2800" b="1" dirty="0" smtClean="0">
                <a:solidFill>
                  <a:srgbClr val="FF0000"/>
                </a:solidFill>
              </a:rPr>
              <a:t>CẤU TẠO TRONG CỦA THẰN LẰN </a:t>
            </a:r>
            <a:endParaRPr lang="en-US" sz="2800" b="1" dirty="0">
              <a:solidFill>
                <a:srgbClr val="FF0000"/>
              </a:solidFill>
            </a:endParaRPr>
          </a:p>
        </p:txBody>
      </p:sp>
      <p:sp>
        <p:nvSpPr>
          <p:cNvPr id="3" name="Content Placeholder 2"/>
          <p:cNvSpPr>
            <a:spLocks noGrp="1"/>
          </p:cNvSpPr>
          <p:nvPr>
            <p:ph idx="1"/>
          </p:nvPr>
        </p:nvSpPr>
        <p:spPr>
          <a:xfrm>
            <a:off x="179512" y="947861"/>
            <a:ext cx="2314600" cy="608931"/>
          </a:xfrm>
          <a:noFill/>
        </p:spPr>
        <p:txBody>
          <a:bodyPr>
            <a:noAutofit/>
          </a:bodyPr>
          <a:lstStyle/>
          <a:p>
            <a:pPr marL="571500" indent="-571500" algn="just">
              <a:buAutoNum type="romanUcPeriod"/>
            </a:pPr>
            <a:r>
              <a:rPr lang="en-US" sz="2800" b="1" u="sng" dirty="0" err="1" smtClean="0"/>
              <a:t>Bộ</a:t>
            </a:r>
            <a:r>
              <a:rPr lang="en-US" sz="2800" b="1" u="sng" dirty="0" smtClean="0"/>
              <a:t> </a:t>
            </a:r>
            <a:r>
              <a:rPr lang="en-US" sz="2800" b="1" u="sng" dirty="0" err="1" smtClean="0"/>
              <a:t>xương</a:t>
            </a:r>
            <a:endParaRPr lang="en-US" sz="2800" b="1" u="sng" dirty="0"/>
          </a:p>
        </p:txBody>
      </p:sp>
      <p:sp>
        <p:nvSpPr>
          <p:cNvPr id="12" name="TextBox 11"/>
          <p:cNvSpPr txBox="1"/>
          <p:nvPr/>
        </p:nvSpPr>
        <p:spPr>
          <a:xfrm>
            <a:off x="179512" y="1412776"/>
            <a:ext cx="4824536" cy="954107"/>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II. </a:t>
            </a:r>
            <a:r>
              <a:rPr lang="en-US" sz="2800" b="1" u="sng" dirty="0" err="1" smtClean="0">
                <a:latin typeface="Times New Roman" pitchFamily="18" charset="0"/>
                <a:cs typeface="Times New Roman" pitchFamily="18" charset="0"/>
              </a:rPr>
              <a:t>Các</a:t>
            </a:r>
            <a:r>
              <a:rPr lang="en-US" sz="2800" b="1" u="sng" dirty="0" smtClean="0">
                <a:latin typeface="Times New Roman" pitchFamily="18" charset="0"/>
                <a:cs typeface="Times New Roman" pitchFamily="18" charset="0"/>
              </a:rPr>
              <a:t> </a:t>
            </a:r>
            <a:r>
              <a:rPr lang="en-US" sz="2800" b="1" u="sng" dirty="0" err="1">
                <a:latin typeface="Times New Roman" pitchFamily="18" charset="0"/>
                <a:cs typeface="Times New Roman" pitchFamily="18" charset="0"/>
              </a:rPr>
              <a:t>cơ</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quan</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dinh</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dưỡng</a:t>
            </a:r>
            <a:endParaRPr lang="en-US" sz="2800" b="1" u="sng" dirty="0">
              <a:latin typeface="Times New Roman" pitchFamily="18" charset="0"/>
              <a:cs typeface="Times New Roman" pitchFamily="18" charset="0"/>
            </a:endParaRPr>
          </a:p>
          <a:p>
            <a:pPr marL="400050" lvl="1" algn="just"/>
            <a:r>
              <a:rPr lang="en-US" sz="2800" b="1" i="1" dirty="0">
                <a:latin typeface="Times New Roman" pitchFamily="18" charset="0"/>
                <a:cs typeface="Times New Roman" pitchFamily="18" charset="0"/>
              </a:rPr>
              <a:t>3</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Bài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tiết</a:t>
            </a:r>
            <a:endParaRPr lang="en-US" sz="2800" b="1" i="1" dirty="0">
              <a:latin typeface="Times New Roman" pitchFamily="18" charset="0"/>
              <a:cs typeface="Times New Roman" pitchFamily="18" charset="0"/>
            </a:endParaRPr>
          </a:p>
        </p:txBody>
      </p:sp>
      <p:pic>
        <p:nvPicPr>
          <p:cNvPr id="6" name="Picture 4" descr="CAU TAO TRONG THAN LA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896036" y="945976"/>
            <a:ext cx="421246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4896036" y="1916832"/>
            <a:ext cx="32403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788024" y="2267422"/>
            <a:ext cx="293815" cy="15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508104" y="2346367"/>
            <a:ext cx="81009" cy="151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257355" y="4293096"/>
            <a:ext cx="1331757" cy="461665"/>
          </a:xfrm>
          <a:prstGeom prst="rect">
            <a:avLst/>
          </a:prstGeom>
          <a:solidFill>
            <a:srgbClr val="1DC4FF"/>
          </a:solidFill>
        </p:spPr>
        <p:txBody>
          <a:bodyPr wrap="square" rtlCol="0">
            <a:spAutoFit/>
          </a:bodyPr>
          <a:lstStyle/>
          <a:p>
            <a:pPr algn="ctr"/>
            <a:r>
              <a:rPr lang="en-US" sz="2400" b="1" dirty="0" smtClean="0">
                <a:latin typeface="Times New Roman" pitchFamily="18" charset="0"/>
                <a:cs typeface="Times New Roman" pitchFamily="18" charset="0"/>
              </a:rPr>
              <a:t>14.Thận</a:t>
            </a:r>
            <a:endParaRPr lang="en-US" sz="2400" b="1" dirty="0">
              <a:latin typeface="Times New Roman" pitchFamily="18" charset="0"/>
              <a:cs typeface="Times New Roman" pitchFamily="18" charset="0"/>
            </a:endParaRPr>
          </a:p>
        </p:txBody>
      </p:sp>
      <p:sp>
        <p:nvSpPr>
          <p:cNvPr id="39" name="TextBox 38"/>
          <p:cNvSpPr txBox="1"/>
          <p:nvPr/>
        </p:nvSpPr>
        <p:spPr>
          <a:xfrm>
            <a:off x="3851920" y="4839543"/>
            <a:ext cx="1907704" cy="461665"/>
          </a:xfrm>
          <a:prstGeom prst="rect">
            <a:avLst/>
          </a:prstGeom>
          <a:solidFill>
            <a:srgbClr val="1DC4FF"/>
          </a:solidFill>
        </p:spPr>
        <p:txBody>
          <a:bodyPr wrap="square" rtlCol="0">
            <a:spAutoFit/>
          </a:bodyPr>
          <a:lstStyle/>
          <a:p>
            <a:pPr algn="ctr"/>
            <a:r>
              <a:rPr lang="en-US" sz="2400" b="1" dirty="0" smtClean="0">
                <a:latin typeface="Times New Roman" pitchFamily="18" charset="0"/>
                <a:cs typeface="Times New Roman" pitchFamily="18" charset="0"/>
              </a:rPr>
              <a:t>15. </a:t>
            </a:r>
            <a:r>
              <a:rPr lang="en-US" sz="2400" b="1" dirty="0" err="1" smtClean="0">
                <a:latin typeface="Times New Roman" pitchFamily="18" charset="0"/>
                <a:cs typeface="Times New Roman" pitchFamily="18" charset="0"/>
              </a:rPr>
              <a:t>Bóng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đái</a:t>
            </a:r>
            <a:endParaRPr lang="en-US" sz="2400" b="1" dirty="0">
              <a:latin typeface="Times New Roman" pitchFamily="18" charset="0"/>
              <a:cs typeface="Times New Roman" pitchFamily="18" charset="0"/>
            </a:endParaRPr>
          </a:p>
        </p:txBody>
      </p:sp>
      <p:sp>
        <p:nvSpPr>
          <p:cNvPr id="40" name="Rectangle 39"/>
          <p:cNvSpPr/>
          <p:nvPr/>
        </p:nvSpPr>
        <p:spPr>
          <a:xfrm>
            <a:off x="107504" y="2420889"/>
            <a:ext cx="3528392" cy="1166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i="1" dirty="0" smtClean="0">
                <a:solidFill>
                  <a:srgbClr val="FF0000"/>
                </a:solidFill>
                <a:latin typeface="Times New Roman" pitchFamily="18" charset="0"/>
                <a:cs typeface="Times New Roman" pitchFamily="18" charset="0"/>
              </a:rPr>
              <a:t>? Nêu đặc </a:t>
            </a:r>
            <a:r>
              <a:rPr lang="pt-BR" sz="2800" b="1" i="1" dirty="0">
                <a:solidFill>
                  <a:srgbClr val="FF0000"/>
                </a:solidFill>
                <a:latin typeface="Times New Roman" pitchFamily="18" charset="0"/>
                <a:cs typeface="Times New Roman" pitchFamily="18" charset="0"/>
              </a:rPr>
              <a:t>điểm </a:t>
            </a:r>
            <a:r>
              <a:rPr lang="pt-BR" sz="2800" b="1" i="1" dirty="0" smtClean="0">
                <a:solidFill>
                  <a:srgbClr val="FF0000"/>
                </a:solidFill>
                <a:latin typeface="Times New Roman" pitchFamily="18" charset="0"/>
                <a:cs typeface="Times New Roman" pitchFamily="18" charset="0"/>
              </a:rPr>
              <a:t>hệ bài </a:t>
            </a:r>
            <a:r>
              <a:rPr lang="pt-BR" sz="2800" b="1" i="1" dirty="0">
                <a:solidFill>
                  <a:srgbClr val="FF0000"/>
                </a:solidFill>
                <a:latin typeface="Times New Roman" pitchFamily="18" charset="0"/>
                <a:cs typeface="Times New Roman" pitchFamily="18" charset="0"/>
              </a:rPr>
              <a:t>tiết của thằn lằn</a:t>
            </a:r>
            <a:r>
              <a:rPr lang="pt-BR" sz="2800" b="1" i="1" dirty="0" smtClean="0">
                <a:solidFill>
                  <a:srgbClr val="FF0000"/>
                </a:solidFill>
                <a:latin typeface="Times New Roman" pitchFamily="18" charset="0"/>
                <a:cs typeface="Times New Roman" pitchFamily="18" charset="0"/>
              </a:rPr>
              <a:t>?</a:t>
            </a:r>
            <a:endParaRPr lang="en-US" sz="2800" b="1" i="1" dirty="0">
              <a:solidFill>
                <a:srgbClr val="FF0000"/>
              </a:solidFill>
              <a:latin typeface="Times New Roman" pitchFamily="18" charset="0"/>
              <a:cs typeface="Times New Roman" pitchFamily="18" charset="0"/>
            </a:endParaRPr>
          </a:p>
        </p:txBody>
      </p:sp>
      <p:sp>
        <p:nvSpPr>
          <p:cNvPr id="5" name="TextBox 4"/>
          <p:cNvSpPr txBox="1"/>
          <p:nvPr/>
        </p:nvSpPr>
        <p:spPr>
          <a:xfrm>
            <a:off x="179512" y="3645024"/>
            <a:ext cx="3456384" cy="1384995"/>
          </a:xfrm>
          <a:prstGeom prst="rect">
            <a:avLst/>
          </a:prstGeom>
          <a:noFill/>
        </p:spPr>
        <p:txBody>
          <a:bodyPr wrap="square" rtlCol="0">
            <a:spAutoFit/>
          </a:bodyPr>
          <a:lstStyle/>
          <a:p>
            <a:r>
              <a:rPr lang="pt-BR" sz="2800" b="1" i="1" dirty="0" smtClean="0">
                <a:solidFill>
                  <a:srgbClr val="FF0000"/>
                </a:solidFill>
                <a:latin typeface="Times New Roman" pitchFamily="18" charset="0"/>
                <a:cs typeface="Times New Roman" pitchFamily="18" charset="0"/>
              </a:rPr>
              <a:t>? </a:t>
            </a:r>
            <a:r>
              <a:rPr lang="pt-BR" sz="2800" b="1" i="1" dirty="0">
                <a:solidFill>
                  <a:srgbClr val="FF0000"/>
                </a:solidFill>
                <a:latin typeface="Times New Roman" pitchFamily="18" charset="0"/>
                <a:cs typeface="Times New Roman" pitchFamily="18" charset="0"/>
              </a:rPr>
              <a:t>Nước tiểu đặc của thằn lằn liên quan gì đến đời sống ở cạn</a:t>
            </a:r>
            <a:r>
              <a:rPr lang="pt-BR" sz="2800" b="1" i="1" dirty="0" smtClean="0">
                <a:solidFill>
                  <a:srgbClr val="FF0000"/>
                </a:solidFill>
                <a:latin typeface="Times New Roman" pitchFamily="18" charset="0"/>
                <a:cs typeface="Times New Roman" pitchFamily="18" charset="0"/>
              </a:rPr>
              <a:t>?</a:t>
            </a:r>
            <a:endParaRPr lang="en-US" sz="2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72853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684" y="0"/>
            <a:ext cx="6156176" cy="892552"/>
          </a:xfrm>
          <a:noFill/>
          <a:ln w="38100" cmpd="thinThick">
            <a:solidFill>
              <a:srgbClr val="002060"/>
            </a:solidFill>
          </a:ln>
        </p:spPr>
        <p:txBody>
          <a:bodyPr>
            <a:normAutofit/>
          </a:bodyPr>
          <a:lstStyle/>
          <a:p>
            <a:r>
              <a:rPr lang="en-US" sz="2800" b="1" dirty="0" smtClean="0">
                <a:solidFill>
                  <a:srgbClr val="FF0000"/>
                </a:solidFill>
              </a:rPr>
              <a:t>CẤU TẠO TRONG CỦA THẰN LẰN </a:t>
            </a:r>
            <a:endParaRPr lang="en-US" sz="2800" b="1" dirty="0">
              <a:solidFill>
                <a:srgbClr val="FF0000"/>
              </a:solidFill>
            </a:endParaRPr>
          </a:p>
        </p:txBody>
      </p:sp>
      <p:sp>
        <p:nvSpPr>
          <p:cNvPr id="3" name="Content Placeholder 2"/>
          <p:cNvSpPr>
            <a:spLocks noGrp="1"/>
          </p:cNvSpPr>
          <p:nvPr>
            <p:ph idx="1"/>
          </p:nvPr>
        </p:nvSpPr>
        <p:spPr>
          <a:xfrm>
            <a:off x="179512" y="947861"/>
            <a:ext cx="2314600" cy="608931"/>
          </a:xfrm>
          <a:noFill/>
        </p:spPr>
        <p:txBody>
          <a:bodyPr>
            <a:noAutofit/>
          </a:bodyPr>
          <a:lstStyle/>
          <a:p>
            <a:pPr marL="571500" indent="-571500" algn="just">
              <a:buAutoNum type="romanUcPeriod"/>
            </a:pPr>
            <a:r>
              <a:rPr lang="en-US" sz="2800" b="1" u="sng" dirty="0" err="1" smtClean="0"/>
              <a:t>Bộ</a:t>
            </a:r>
            <a:r>
              <a:rPr lang="en-US" sz="2800" b="1" u="sng" dirty="0" smtClean="0"/>
              <a:t> </a:t>
            </a:r>
            <a:r>
              <a:rPr lang="en-US" sz="2800" b="1" u="sng" dirty="0" err="1" smtClean="0"/>
              <a:t>xương</a:t>
            </a:r>
            <a:endParaRPr lang="en-US" sz="2800" b="1" u="sng" dirty="0"/>
          </a:p>
        </p:txBody>
      </p:sp>
      <p:sp>
        <p:nvSpPr>
          <p:cNvPr id="12" name="TextBox 11"/>
          <p:cNvSpPr txBox="1"/>
          <p:nvPr/>
        </p:nvSpPr>
        <p:spPr>
          <a:xfrm>
            <a:off x="179512" y="1412776"/>
            <a:ext cx="4824536" cy="523220"/>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II. </a:t>
            </a:r>
            <a:r>
              <a:rPr lang="en-US" sz="2800" b="1" u="sng" dirty="0" err="1" smtClean="0">
                <a:latin typeface="Times New Roman" pitchFamily="18" charset="0"/>
                <a:cs typeface="Times New Roman" pitchFamily="18" charset="0"/>
              </a:rPr>
              <a:t>Các</a:t>
            </a:r>
            <a:r>
              <a:rPr lang="en-US" sz="2800" b="1" u="sng" dirty="0" smtClean="0">
                <a:latin typeface="Times New Roman" pitchFamily="18" charset="0"/>
                <a:cs typeface="Times New Roman" pitchFamily="18" charset="0"/>
              </a:rPr>
              <a:t> </a:t>
            </a:r>
            <a:r>
              <a:rPr lang="en-US" sz="2800" b="1" u="sng" dirty="0" err="1">
                <a:latin typeface="Times New Roman" pitchFamily="18" charset="0"/>
                <a:cs typeface="Times New Roman" pitchFamily="18" charset="0"/>
              </a:rPr>
              <a:t>cơ</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quan</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dinh</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dưỡng</a:t>
            </a:r>
            <a:endParaRPr lang="en-US" sz="2800" b="1" u="sng" dirty="0">
              <a:latin typeface="Times New Roman" pitchFamily="18" charset="0"/>
              <a:cs typeface="Times New Roman" pitchFamily="18" charset="0"/>
            </a:endParaRPr>
          </a:p>
        </p:txBody>
      </p:sp>
      <p:sp>
        <p:nvSpPr>
          <p:cNvPr id="5" name="TextBox 4"/>
          <p:cNvSpPr txBox="1"/>
          <p:nvPr/>
        </p:nvSpPr>
        <p:spPr>
          <a:xfrm>
            <a:off x="179512" y="1916832"/>
            <a:ext cx="4464496"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III. </a:t>
            </a:r>
            <a:r>
              <a:rPr lang="en-US" sz="2800" b="1" u="sng" dirty="0" err="1" smtClean="0">
                <a:latin typeface="Times New Roman" pitchFamily="18" charset="0"/>
                <a:cs typeface="Times New Roman" pitchFamily="18" charset="0"/>
              </a:rPr>
              <a:t>Thần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kinh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và</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giác</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quan</a:t>
            </a:r>
            <a:endParaRPr lang="en-US" sz="2800" b="1" u="sng" dirty="0">
              <a:latin typeface="Times New Roman" pitchFamily="18" charset="0"/>
              <a:cs typeface="Times New Roman" pitchFamily="18" charset="0"/>
            </a:endParaRPr>
          </a:p>
        </p:txBody>
      </p:sp>
      <p:sp>
        <p:nvSpPr>
          <p:cNvPr id="6" name="Rectangle 5"/>
          <p:cNvSpPr/>
          <p:nvPr/>
        </p:nvSpPr>
        <p:spPr>
          <a:xfrm>
            <a:off x="611560" y="2348880"/>
            <a:ext cx="2232248" cy="523220"/>
          </a:xfrm>
          <a:prstGeom prst="rect">
            <a:avLst/>
          </a:prstGeom>
        </p:spPr>
        <p:txBody>
          <a:bodyPr wrap="square">
            <a:spAutoFit/>
          </a:bodyPr>
          <a:lstStyle/>
          <a:p>
            <a:pPr algn="just"/>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1. </a:t>
            </a:r>
            <a:r>
              <a:rPr lang="en-US" sz="2800" b="1" i="1" dirty="0" err="1">
                <a:latin typeface="Times New Roman" pitchFamily="18" charset="0"/>
                <a:cs typeface="Times New Roman" pitchFamily="18" charset="0"/>
              </a:rPr>
              <a:t>Thần</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kinh</a:t>
            </a:r>
            <a:endParaRPr lang="en-US" sz="2800" b="1" i="1" dirty="0">
              <a:latin typeface="Times New Roman" pitchFamily="18" charset="0"/>
              <a:cs typeface="Times New Roman"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399" y="2132856"/>
            <a:ext cx="2754985" cy="450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308304" y="1988840"/>
            <a:ext cx="1728192" cy="7920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Thùy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khứu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giác</a:t>
            </a:r>
            <a:endParaRPr lang="en-US" sz="2400" dirty="0">
              <a:latin typeface="Times New Roman" pitchFamily="18" charset="0"/>
              <a:cs typeface="Times New Roman" pitchFamily="18" charset="0"/>
            </a:endParaRPr>
          </a:p>
        </p:txBody>
      </p:sp>
      <p:sp>
        <p:nvSpPr>
          <p:cNvPr id="10" name="Rectangle 9"/>
          <p:cNvSpPr/>
          <p:nvPr/>
        </p:nvSpPr>
        <p:spPr>
          <a:xfrm>
            <a:off x="7308304" y="5781843"/>
            <a:ext cx="1728192" cy="7920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4</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Tủy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sống</a:t>
            </a:r>
            <a:endParaRPr lang="en-US" sz="2400" dirty="0">
              <a:latin typeface="Times New Roman" pitchFamily="18" charset="0"/>
              <a:cs typeface="Times New Roman" pitchFamily="18" charset="0"/>
            </a:endParaRPr>
          </a:p>
        </p:txBody>
      </p:sp>
      <p:sp>
        <p:nvSpPr>
          <p:cNvPr id="11" name="Rectangle 10"/>
          <p:cNvSpPr/>
          <p:nvPr/>
        </p:nvSpPr>
        <p:spPr>
          <a:xfrm>
            <a:off x="7380312" y="2924944"/>
            <a:ext cx="1728192" cy="7920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trước</a:t>
            </a:r>
            <a:endParaRPr lang="en-US" sz="2400" dirty="0">
              <a:latin typeface="Times New Roman" pitchFamily="18" charset="0"/>
              <a:cs typeface="Times New Roman" pitchFamily="18" charset="0"/>
            </a:endParaRPr>
          </a:p>
        </p:txBody>
      </p:sp>
      <p:sp>
        <p:nvSpPr>
          <p:cNvPr id="13" name="Rectangle 12"/>
          <p:cNvSpPr/>
          <p:nvPr/>
        </p:nvSpPr>
        <p:spPr>
          <a:xfrm>
            <a:off x="7380312" y="4293096"/>
            <a:ext cx="1728192" cy="7920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Thùy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giác</a:t>
            </a:r>
            <a:endParaRPr lang="en-US" sz="2400" dirty="0">
              <a:latin typeface="Times New Roman" pitchFamily="18" charset="0"/>
              <a:cs typeface="Times New Roman" pitchFamily="18" charset="0"/>
            </a:endParaRPr>
          </a:p>
        </p:txBody>
      </p:sp>
      <p:sp>
        <p:nvSpPr>
          <p:cNvPr id="14" name="Rectangle 13"/>
          <p:cNvSpPr/>
          <p:nvPr/>
        </p:nvSpPr>
        <p:spPr>
          <a:xfrm>
            <a:off x="4283968" y="5373216"/>
            <a:ext cx="1728192" cy="7920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6.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tủy</a:t>
            </a:r>
            <a:endParaRPr lang="en-US" sz="2400" dirty="0">
              <a:latin typeface="Times New Roman" pitchFamily="18" charset="0"/>
              <a:cs typeface="Times New Roman" pitchFamily="18" charset="0"/>
            </a:endParaRPr>
          </a:p>
        </p:txBody>
      </p:sp>
      <p:sp>
        <p:nvSpPr>
          <p:cNvPr id="15" name="Rectangle 14"/>
          <p:cNvSpPr/>
          <p:nvPr/>
        </p:nvSpPr>
        <p:spPr>
          <a:xfrm>
            <a:off x="4211960" y="4509120"/>
            <a:ext cx="1728192" cy="7920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5</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não</a:t>
            </a:r>
            <a:endParaRPr lang="en-US" sz="2400" dirty="0">
              <a:latin typeface="Times New Roman" pitchFamily="18" charset="0"/>
              <a:cs typeface="Times New Roman" pitchFamily="18" charset="0"/>
            </a:endParaRPr>
          </a:p>
        </p:txBody>
      </p:sp>
      <p:sp>
        <p:nvSpPr>
          <p:cNvPr id="7" name="Rectangle 6"/>
          <p:cNvSpPr/>
          <p:nvPr/>
        </p:nvSpPr>
        <p:spPr>
          <a:xfrm>
            <a:off x="539552" y="2837254"/>
            <a:ext cx="3528392" cy="1815882"/>
          </a:xfrm>
          <a:prstGeom prst="rect">
            <a:avLst/>
          </a:prstGeom>
        </p:spPr>
        <p:txBody>
          <a:bodyPr wrap="square">
            <a:spAutoFit/>
          </a:bodyPr>
          <a:lstStyle/>
          <a:p>
            <a:pPr algn="just"/>
            <a:r>
              <a:rPr lang="en-AU" sz="2800" dirty="0" err="1" smtClean="0">
                <a:latin typeface="Times New Roman" pitchFamily="18" charset="0"/>
                <a:cs typeface="Times New Roman" pitchFamily="18" charset="0"/>
              </a:rPr>
              <a:t>Não</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trước</a:t>
            </a:r>
            <a:r>
              <a:rPr lang="en-AU" sz="2800" dirty="0" smtClean="0">
                <a:latin typeface="Times New Roman" pitchFamily="18" charset="0"/>
                <a:cs typeface="Times New Roman" pitchFamily="18" charset="0"/>
              </a:rPr>
              <a:t> </a:t>
            </a:r>
            <a:r>
              <a:rPr lang="en-AU" sz="2800" dirty="0" err="1">
                <a:latin typeface="Times New Roman" pitchFamily="18" charset="0"/>
                <a:cs typeface="Times New Roman" pitchFamily="18" charset="0"/>
              </a:rPr>
              <a:t>và</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tiểu</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não</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phát</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triển</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liên</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quan</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đến</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đời</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sống</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và</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hoạt</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động</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phức</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tạp</a:t>
            </a:r>
            <a:r>
              <a:rPr lang="en-AU"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816942"/>
            <a:ext cx="504056" cy="504056"/>
          </a:xfrm>
          <a:prstGeom prst="rect">
            <a:avLst/>
          </a:prstGeom>
        </p:spPr>
      </p:pic>
      <p:sp>
        <p:nvSpPr>
          <p:cNvPr id="17" name="Rounded Rectangle 16"/>
          <p:cNvSpPr/>
          <p:nvPr/>
        </p:nvSpPr>
        <p:spPr>
          <a:xfrm>
            <a:off x="35496" y="4653136"/>
            <a:ext cx="4104456" cy="6840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dirty="0" err="1" smtClean="0">
                <a:latin typeface="Times New Roman" pitchFamily="18" charset="0"/>
                <a:cs typeface="Times New Roman" pitchFamily="18" charset="0"/>
              </a:rPr>
              <a:t>Nêu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cấu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tạo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não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thằn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lằn</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18" name="Rounded Rectangle 17"/>
          <p:cNvSpPr/>
          <p:nvPr/>
        </p:nvSpPr>
        <p:spPr>
          <a:xfrm>
            <a:off x="35496" y="5445224"/>
            <a:ext cx="4104456" cy="9361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dirty="0" err="1" smtClean="0">
                <a:latin typeface="Times New Roman" pitchFamily="18" charset="0"/>
                <a:cs typeface="Times New Roman" pitchFamily="18" charset="0"/>
              </a:rPr>
              <a:t>Điểm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biệt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giữa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não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thằn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lằn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não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ếch</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gì</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1572024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P spid="11" grpId="0" animBg="1"/>
      <p:bldP spid="13" grpId="0" animBg="1"/>
      <p:bldP spid="14" grpId="0" animBg="1"/>
      <p:bldP spid="15" grpId="0" animBg="1"/>
      <p:bldP spid="7" grpId="0"/>
      <p:bldP spid="17" grpId="0" animBg="1"/>
      <p:bldP spid="17" grpId="1" animBg="1"/>
      <p:bldP spid="18" grpId="0" animBg="1"/>
      <p:bldP spid="1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920" y="0"/>
            <a:ext cx="6156176" cy="892552"/>
          </a:xfrm>
          <a:noFill/>
          <a:ln w="38100" cmpd="thinThick">
            <a:solidFill>
              <a:srgbClr val="002060"/>
            </a:solidFill>
          </a:ln>
        </p:spPr>
        <p:txBody>
          <a:bodyPr>
            <a:normAutofit/>
          </a:bodyPr>
          <a:lstStyle/>
          <a:p>
            <a:r>
              <a:rPr lang="en-US" sz="2800" b="1" dirty="0" smtClean="0">
                <a:solidFill>
                  <a:srgbClr val="FF0000"/>
                </a:solidFill>
              </a:rPr>
              <a:t>CẤU TẠO TRONG CỦA THẰN LẰN </a:t>
            </a:r>
            <a:endParaRPr lang="en-US" sz="2800" b="1" dirty="0">
              <a:solidFill>
                <a:srgbClr val="FF0000"/>
              </a:solidFill>
            </a:endParaRPr>
          </a:p>
        </p:txBody>
      </p:sp>
      <p:sp>
        <p:nvSpPr>
          <p:cNvPr id="3" name="Content Placeholder 2"/>
          <p:cNvSpPr>
            <a:spLocks noGrp="1"/>
          </p:cNvSpPr>
          <p:nvPr>
            <p:ph idx="1"/>
          </p:nvPr>
        </p:nvSpPr>
        <p:spPr>
          <a:xfrm>
            <a:off x="179512" y="947861"/>
            <a:ext cx="2314600" cy="608931"/>
          </a:xfrm>
          <a:noFill/>
        </p:spPr>
        <p:txBody>
          <a:bodyPr>
            <a:noAutofit/>
          </a:bodyPr>
          <a:lstStyle/>
          <a:p>
            <a:pPr marL="571500" indent="-571500" algn="just">
              <a:buAutoNum type="romanUcPeriod"/>
            </a:pPr>
            <a:r>
              <a:rPr lang="en-US" sz="2800" b="1" u="sng" dirty="0" err="1" smtClean="0"/>
              <a:t>Bộ</a:t>
            </a:r>
            <a:r>
              <a:rPr lang="en-US" sz="2800" b="1" u="sng" dirty="0" smtClean="0"/>
              <a:t> </a:t>
            </a:r>
            <a:r>
              <a:rPr lang="en-US" sz="2800" b="1" u="sng" dirty="0" err="1" smtClean="0"/>
              <a:t>xương</a:t>
            </a:r>
            <a:endParaRPr lang="en-US" sz="2800" b="1" u="sng" dirty="0"/>
          </a:p>
        </p:txBody>
      </p:sp>
      <p:sp>
        <p:nvSpPr>
          <p:cNvPr id="12" name="TextBox 11"/>
          <p:cNvSpPr txBox="1"/>
          <p:nvPr/>
        </p:nvSpPr>
        <p:spPr>
          <a:xfrm>
            <a:off x="179512" y="1412776"/>
            <a:ext cx="4824536" cy="523220"/>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II. </a:t>
            </a:r>
            <a:r>
              <a:rPr lang="en-US" sz="2800" b="1" u="sng" dirty="0" err="1" smtClean="0">
                <a:latin typeface="Times New Roman" pitchFamily="18" charset="0"/>
                <a:cs typeface="Times New Roman" pitchFamily="18" charset="0"/>
              </a:rPr>
              <a:t>Các</a:t>
            </a:r>
            <a:r>
              <a:rPr lang="en-US" sz="2800" b="1" u="sng" dirty="0" smtClean="0">
                <a:latin typeface="Times New Roman" pitchFamily="18" charset="0"/>
                <a:cs typeface="Times New Roman" pitchFamily="18" charset="0"/>
              </a:rPr>
              <a:t> </a:t>
            </a:r>
            <a:r>
              <a:rPr lang="en-US" sz="2800" b="1" u="sng" dirty="0" err="1">
                <a:latin typeface="Times New Roman" pitchFamily="18" charset="0"/>
                <a:cs typeface="Times New Roman" pitchFamily="18" charset="0"/>
              </a:rPr>
              <a:t>cơ</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quan</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dinh</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dưỡng</a:t>
            </a:r>
            <a:endParaRPr lang="en-US" sz="2800" b="1" u="sng" dirty="0">
              <a:latin typeface="Times New Roman" pitchFamily="18" charset="0"/>
              <a:cs typeface="Times New Roman" pitchFamily="18" charset="0"/>
            </a:endParaRPr>
          </a:p>
        </p:txBody>
      </p:sp>
      <p:sp>
        <p:nvSpPr>
          <p:cNvPr id="5" name="TextBox 4"/>
          <p:cNvSpPr txBox="1"/>
          <p:nvPr/>
        </p:nvSpPr>
        <p:spPr>
          <a:xfrm>
            <a:off x="179512" y="1916832"/>
            <a:ext cx="4464496"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III. </a:t>
            </a:r>
            <a:r>
              <a:rPr lang="en-US" sz="2800" b="1" u="sng" dirty="0" err="1" smtClean="0">
                <a:latin typeface="Times New Roman" pitchFamily="18" charset="0"/>
                <a:cs typeface="Times New Roman" pitchFamily="18" charset="0"/>
              </a:rPr>
              <a:t>Thần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kinh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và</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giác</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quan</a:t>
            </a:r>
            <a:endParaRPr lang="en-US" sz="2800" b="1" u="sng" dirty="0">
              <a:latin typeface="Times New Roman" pitchFamily="18" charset="0"/>
              <a:cs typeface="Times New Roman" pitchFamily="18" charset="0"/>
            </a:endParaRPr>
          </a:p>
        </p:txBody>
      </p:sp>
      <p:sp>
        <p:nvSpPr>
          <p:cNvPr id="6" name="Rectangle 5"/>
          <p:cNvSpPr/>
          <p:nvPr/>
        </p:nvSpPr>
        <p:spPr>
          <a:xfrm>
            <a:off x="611560" y="2348880"/>
            <a:ext cx="2232248" cy="523220"/>
          </a:xfrm>
          <a:prstGeom prst="rect">
            <a:avLst/>
          </a:prstGeom>
        </p:spPr>
        <p:txBody>
          <a:bodyPr wrap="square">
            <a:spAutoFit/>
          </a:bodyPr>
          <a:lstStyle/>
          <a:p>
            <a:pPr algn="just"/>
            <a:r>
              <a:rPr lang="en-US" sz="2800" b="1" i="1" dirty="0">
                <a:latin typeface="Times New Roman" pitchFamily="18" charset="0"/>
                <a:cs typeface="Times New Roman" pitchFamily="18" charset="0"/>
              </a:rPr>
              <a:t> 2. </a:t>
            </a:r>
            <a:r>
              <a:rPr lang="en-US" sz="2800" b="1" i="1" dirty="0" err="1">
                <a:latin typeface="Times New Roman" pitchFamily="18" charset="0"/>
                <a:cs typeface="Times New Roman" pitchFamily="18" charset="0"/>
              </a:rPr>
              <a:t>Giác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quan</a:t>
            </a:r>
            <a:endParaRPr lang="en-US" sz="2800" b="1" i="1" dirty="0">
              <a:latin typeface="Times New Roman" pitchFamily="18" charset="0"/>
              <a:cs typeface="Times New Roman" pitchFamily="18"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816942"/>
            <a:ext cx="504056" cy="504056"/>
          </a:xfrm>
          <a:prstGeom prst="rect">
            <a:avLst/>
          </a:prstGeom>
        </p:spPr>
      </p:pic>
      <p:sp>
        <p:nvSpPr>
          <p:cNvPr id="17" name="Rectangle 16"/>
          <p:cNvSpPr/>
          <p:nvPr/>
        </p:nvSpPr>
        <p:spPr>
          <a:xfrm>
            <a:off x="576063" y="2852936"/>
            <a:ext cx="4421605" cy="954107"/>
          </a:xfrm>
          <a:prstGeom prst="rect">
            <a:avLst/>
          </a:prstGeom>
        </p:spPr>
        <p:txBody>
          <a:bodyPr wrap="square">
            <a:spAutoFit/>
          </a:bodyPr>
          <a:lstStyle/>
          <a:p>
            <a:r>
              <a:rPr lang="en-AU" sz="2800" dirty="0">
                <a:latin typeface="Times New Roman" pitchFamily="18" charset="0"/>
                <a:cs typeface="Times New Roman" pitchFamily="18" charset="0"/>
              </a:rPr>
              <a:t> - Tai </a:t>
            </a:r>
            <a:r>
              <a:rPr lang="en-AU" sz="2800" dirty="0" err="1">
                <a:latin typeface="Times New Roman" pitchFamily="18" charset="0"/>
                <a:cs typeface="Times New Roman" pitchFamily="18" charset="0"/>
              </a:rPr>
              <a:t>xuất</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hiện</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ống</a:t>
            </a:r>
            <a:r>
              <a:rPr lang="en-AU" sz="2800" dirty="0">
                <a:latin typeface="Times New Roman" pitchFamily="18" charset="0"/>
                <a:cs typeface="Times New Roman" pitchFamily="18" charset="0"/>
              </a:rPr>
              <a:t> tai </a:t>
            </a:r>
            <a:r>
              <a:rPr lang="en-AU" sz="2800" dirty="0" err="1" smtClean="0">
                <a:latin typeface="Times New Roman" pitchFamily="18" charset="0"/>
                <a:cs typeface="Times New Roman" pitchFamily="18" charset="0"/>
              </a:rPr>
              <a:t>ngoài</a:t>
            </a:r>
            <a:r>
              <a:rPr lang="en-AU"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en-AU" sz="2800" dirty="0">
                <a:latin typeface="Times New Roman" pitchFamily="18" charset="0"/>
                <a:cs typeface="Times New Roman" pitchFamily="18" charset="0"/>
              </a:rPr>
              <a:t> - </a:t>
            </a:r>
            <a:r>
              <a:rPr lang="en-AU" sz="2800" dirty="0" err="1">
                <a:latin typeface="Times New Roman" pitchFamily="18" charset="0"/>
                <a:cs typeface="Times New Roman" pitchFamily="18" charset="0"/>
              </a:rPr>
              <a:t>Mắt</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xuất</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hiện</a:t>
            </a:r>
            <a:r>
              <a:rPr lang="en-AU" sz="2800" dirty="0">
                <a:latin typeface="Times New Roman" pitchFamily="18" charset="0"/>
                <a:cs typeface="Times New Roman" pitchFamily="18" charset="0"/>
              </a:rPr>
              <a:t> mi </a:t>
            </a:r>
            <a:r>
              <a:rPr lang="en-AU" sz="2800" dirty="0" err="1">
                <a:latin typeface="Times New Roman" pitchFamily="18" charset="0"/>
                <a:cs typeface="Times New Roman" pitchFamily="18" charset="0"/>
              </a:rPr>
              <a:t>thứ</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ba</a:t>
            </a:r>
            <a:r>
              <a:rPr lang="en-AU"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669" y="2317090"/>
            <a:ext cx="3889375" cy="3846512"/>
          </a:xfrm>
          <a:prstGeom prst="rect">
            <a:avLst/>
          </a:prstGeom>
          <a:ln w="57150">
            <a:solidFill>
              <a:schemeClr val="accent6">
                <a:lumMod val="60000"/>
                <a:lumOff val="40000"/>
              </a:schemeClr>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5220072" y="5589240"/>
            <a:ext cx="3528392" cy="50235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Thằn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lằn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đuôi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dài</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043843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628800"/>
            <a:ext cx="8064896" cy="3717994"/>
          </a:xfrm>
        </p:spPr>
        <p:style>
          <a:lnRef idx="2">
            <a:schemeClr val="dk1"/>
          </a:lnRef>
          <a:fillRef idx="1">
            <a:schemeClr val="lt1"/>
          </a:fillRef>
          <a:effectRef idx="0">
            <a:schemeClr val="dk1"/>
          </a:effectRef>
          <a:fontRef idx="minor">
            <a:schemeClr val="dk1"/>
          </a:fontRef>
        </p:style>
        <p:txBody>
          <a:bodyPr>
            <a:noAutofit/>
          </a:bodyPr>
          <a:lstStyle/>
          <a:p>
            <a:pPr algn="just">
              <a:lnSpc>
                <a:spcPct val="150000"/>
              </a:lnSpc>
            </a:pPr>
            <a:r>
              <a:rPr lang="en-US" sz="2800" dirty="0" err="1" smtClean="0">
                <a:solidFill>
                  <a:schemeClr val="tx1">
                    <a:lumMod val="95000"/>
                    <a:lumOff val="5000"/>
                  </a:schemeClr>
                </a:solidFill>
                <a:latin typeface="Times New Roman" pitchFamily="18" charset="0"/>
                <a:cs typeface="Times New Roman" pitchFamily="18" charset="0"/>
              </a:rPr>
              <a:t>Cấu</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tạo</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trong</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của</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thằn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lằn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thích</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nghi</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với</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đời</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sống</a:t>
            </a:r>
            <a:r>
              <a:rPr lang="en-US" sz="2800" dirty="0" smtClean="0">
                <a:solidFill>
                  <a:schemeClr val="tx1">
                    <a:lumMod val="95000"/>
                    <a:lumOff val="5000"/>
                  </a:schemeClr>
                </a:solidFill>
                <a:latin typeface="Times New Roman" pitchFamily="18" charset="0"/>
                <a:cs typeface="Times New Roman" pitchFamily="18" charset="0"/>
              </a:rPr>
              <a:t> ở </a:t>
            </a:r>
            <a:r>
              <a:rPr lang="en-US" sz="2800" dirty="0" err="1" smtClean="0">
                <a:solidFill>
                  <a:schemeClr val="tx1">
                    <a:lumMod val="95000"/>
                    <a:lumOff val="5000"/>
                  </a:schemeClr>
                </a:solidFill>
                <a:latin typeface="Times New Roman" pitchFamily="18" charset="0"/>
                <a:cs typeface="Times New Roman" pitchFamily="18" charset="0"/>
              </a:rPr>
              <a:t>cạn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thể</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hiện</a:t>
            </a:r>
            <a:r>
              <a:rPr lang="en-US" sz="2800" dirty="0" smtClean="0">
                <a:solidFill>
                  <a:schemeClr val="tx1">
                    <a:lumMod val="95000"/>
                    <a:lumOff val="5000"/>
                  </a:schemeClr>
                </a:solidFill>
                <a:latin typeface="Times New Roman" pitchFamily="18" charset="0"/>
                <a:cs typeface="Times New Roman" pitchFamily="18" charset="0"/>
              </a:rPr>
              <a:t> ở </a:t>
            </a:r>
            <a:r>
              <a:rPr lang="en-US" sz="2800" dirty="0" err="1" smtClean="0">
                <a:solidFill>
                  <a:schemeClr val="tx1">
                    <a:lumMod val="95000"/>
                    <a:lumOff val="5000"/>
                  </a:schemeClr>
                </a:solidFill>
                <a:latin typeface="Times New Roman" pitchFamily="18" charset="0"/>
                <a:cs typeface="Times New Roman" pitchFamily="18" charset="0"/>
              </a:rPr>
              <a:t>hệ</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tiêu</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hóa</a:t>
            </a:r>
            <a:r>
              <a:rPr lang="en-US" sz="2800" dirty="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có</a:t>
            </a:r>
            <a:r>
              <a:rPr lang="en-US" sz="2800" dirty="0" smtClean="0">
                <a:solidFill>
                  <a:schemeClr val="tx1">
                    <a:lumMod val="95000"/>
                    <a:lumOff val="5000"/>
                  </a:schemeClr>
                </a:solidFill>
                <a:latin typeface="Times New Roman" pitchFamily="18" charset="0"/>
                <a:cs typeface="Times New Roman" pitchFamily="18" charset="0"/>
              </a:rPr>
              <a:t> (1) ........................ </a:t>
            </a:r>
            <a:r>
              <a:rPr lang="en-US" sz="2800" dirty="0" err="1">
                <a:solidFill>
                  <a:schemeClr val="tx1">
                    <a:lumMod val="95000"/>
                    <a:lumOff val="5000"/>
                  </a:schemeClr>
                </a:solidFill>
                <a:latin typeface="Times New Roman" pitchFamily="18" charset="0"/>
                <a:cs typeface="Times New Roman" pitchFamily="18" charset="0"/>
              </a:rPr>
              <a:t>p</a:t>
            </a:r>
            <a:r>
              <a:rPr lang="en-US" sz="2800" dirty="0" err="1" smtClean="0">
                <a:solidFill>
                  <a:schemeClr val="tx1">
                    <a:lumMod val="95000"/>
                    <a:lumOff val="5000"/>
                  </a:schemeClr>
                </a:solidFill>
                <a:latin typeface="Times New Roman" pitchFamily="18" charset="0"/>
                <a:cs typeface="Times New Roman" pitchFamily="18" charset="0"/>
              </a:rPr>
              <a:t>hân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hóa</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rõ</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rệt</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ruột</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đã</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có</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thêm</a:t>
            </a:r>
            <a:r>
              <a:rPr lang="en-US" sz="2800" dirty="0" smtClean="0">
                <a:solidFill>
                  <a:schemeClr val="tx1">
                    <a:lumMod val="95000"/>
                    <a:lumOff val="5000"/>
                  </a:schemeClr>
                </a:solidFill>
                <a:latin typeface="Times New Roman" pitchFamily="18" charset="0"/>
                <a:cs typeface="Times New Roman" pitchFamily="18" charset="0"/>
              </a:rPr>
              <a:t> (2) .................. </a:t>
            </a:r>
            <a:r>
              <a:rPr lang="en-US" sz="2800" dirty="0" err="1" smtClean="0">
                <a:solidFill>
                  <a:schemeClr val="tx1">
                    <a:lumMod val="95000"/>
                    <a:lumOff val="5000"/>
                  </a:schemeClr>
                </a:solidFill>
                <a:latin typeface="Times New Roman" pitchFamily="18" charset="0"/>
                <a:cs typeface="Times New Roman" pitchFamily="18" charset="0"/>
              </a:rPr>
              <a:t>để</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hấp</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thụ</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lại</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nước</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Hô</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hấp</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hoàn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toàn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bằng</a:t>
            </a:r>
            <a:r>
              <a:rPr lang="en-US" sz="2800" dirty="0" smtClean="0">
                <a:solidFill>
                  <a:schemeClr val="tx1">
                    <a:lumMod val="95000"/>
                    <a:lumOff val="5000"/>
                  </a:schemeClr>
                </a:solidFill>
                <a:latin typeface="Times New Roman" pitchFamily="18" charset="0"/>
                <a:cs typeface="Times New Roman" pitchFamily="18" charset="0"/>
              </a:rPr>
              <a:t> (3) .......... </a:t>
            </a:r>
            <a:r>
              <a:rPr lang="en-US" sz="2800" dirty="0" err="1" smtClean="0">
                <a:solidFill>
                  <a:schemeClr val="tx1">
                    <a:lumMod val="95000"/>
                    <a:lumOff val="5000"/>
                  </a:schemeClr>
                </a:solidFill>
                <a:latin typeface="Times New Roman" pitchFamily="18" charset="0"/>
                <a:cs typeface="Times New Roman" pitchFamily="18" charset="0"/>
              </a:rPr>
              <a:t>Hệ</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tuần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hoàn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xuất</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hiện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thêm</a:t>
            </a:r>
            <a:r>
              <a:rPr lang="en-US" sz="2800" dirty="0" smtClean="0">
                <a:solidFill>
                  <a:schemeClr val="tx1">
                    <a:lumMod val="95000"/>
                    <a:lumOff val="5000"/>
                  </a:schemeClr>
                </a:solidFill>
                <a:latin typeface="Times New Roman" pitchFamily="18" charset="0"/>
                <a:cs typeface="Times New Roman" pitchFamily="18" charset="0"/>
              </a:rPr>
              <a:t> (4) ......................... ở </a:t>
            </a:r>
            <a:r>
              <a:rPr lang="en-US" sz="2800" dirty="0" err="1" smtClean="0">
                <a:solidFill>
                  <a:schemeClr val="tx1">
                    <a:lumMod val="95000"/>
                    <a:lumOff val="5000"/>
                  </a:schemeClr>
                </a:solidFill>
                <a:latin typeface="Times New Roman" pitchFamily="18" charset="0"/>
                <a:cs typeface="Times New Roman" pitchFamily="18" charset="0"/>
              </a:rPr>
              <a:t>tâm</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thất</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nên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máu</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đi</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nuôi</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cơ</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thể</a:t>
            </a:r>
            <a:r>
              <a:rPr lang="en-US" sz="2800" dirty="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là</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máu</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ít</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pha</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hơn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ếch</a:t>
            </a:r>
            <a:r>
              <a:rPr lang="en-US" sz="2800" dirty="0" smtClean="0">
                <a:solidFill>
                  <a:schemeClr val="tx1">
                    <a:lumMod val="95000"/>
                    <a:lumOff val="5000"/>
                  </a:schemeClr>
                </a:solidFill>
                <a:latin typeface="Times New Roman" pitchFamily="18" charset="0"/>
                <a:cs typeface="Times New Roman" pitchFamily="18" charset="0"/>
              </a:rPr>
              <a:t>.</a:t>
            </a:r>
            <a:endParaRPr lang="en-US" sz="2800" dirty="0">
              <a:solidFill>
                <a:schemeClr val="tx1">
                  <a:lumMod val="95000"/>
                  <a:lumOff val="5000"/>
                </a:schemeClr>
              </a:solidFill>
              <a:latin typeface="Times New Roman" pitchFamily="18" charset="0"/>
              <a:cs typeface="Times New Roman" pitchFamily="18" charset="0"/>
            </a:endParaRPr>
          </a:p>
        </p:txBody>
      </p:sp>
      <p:sp>
        <p:nvSpPr>
          <p:cNvPr id="4" name="TextBox 3"/>
          <p:cNvSpPr txBox="1"/>
          <p:nvPr/>
        </p:nvSpPr>
        <p:spPr>
          <a:xfrm>
            <a:off x="755576" y="1052736"/>
            <a:ext cx="6336704" cy="523220"/>
          </a:xfrm>
          <a:prstGeom prst="rect">
            <a:avLst/>
          </a:prstGeom>
          <a:noFill/>
          <a:ln>
            <a:noFill/>
          </a:ln>
        </p:spPr>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Câu</a:t>
            </a:r>
            <a:r>
              <a:rPr lang="en-US" sz="2800" b="1" dirty="0">
                <a:solidFill>
                  <a:schemeClr val="tx1">
                    <a:lumMod val="95000"/>
                    <a:lumOff val="5000"/>
                  </a:schemeClr>
                </a:solidFill>
                <a:latin typeface="Times New Roman" pitchFamily="18" charset="0"/>
                <a:cs typeface="Times New Roman" pitchFamily="18" charset="0"/>
              </a:rPr>
              <a:t> 1. </a:t>
            </a:r>
            <a:r>
              <a:rPr lang="en-US" sz="2800" b="1" u="sng" dirty="0" err="1" smtClean="0">
                <a:solidFill>
                  <a:schemeClr val="tx1">
                    <a:lumMod val="95000"/>
                    <a:lumOff val="5000"/>
                  </a:schemeClr>
                </a:solidFill>
                <a:latin typeface="Times New Roman" pitchFamily="18" charset="0"/>
                <a:cs typeface="Times New Roman" pitchFamily="18" charset="0"/>
              </a:rPr>
              <a:t>Điền</a:t>
            </a:r>
            <a:r>
              <a:rPr lang="en-US" sz="2800" b="1" u="sng" dirty="0" smtClean="0">
                <a:solidFill>
                  <a:schemeClr val="tx1">
                    <a:lumMod val="95000"/>
                    <a:lumOff val="5000"/>
                  </a:schemeClr>
                </a:solidFill>
                <a:latin typeface="Times New Roman" pitchFamily="18" charset="0"/>
                <a:cs typeface="Times New Roman" pitchFamily="18" charset="0"/>
              </a:rPr>
              <a:t> </a:t>
            </a:r>
            <a:r>
              <a:rPr lang="en-US" sz="2800" b="1" u="sng" dirty="0" err="1">
                <a:solidFill>
                  <a:schemeClr val="tx1">
                    <a:lumMod val="95000"/>
                    <a:lumOff val="5000"/>
                  </a:schemeClr>
                </a:solidFill>
                <a:latin typeface="Times New Roman" pitchFamily="18" charset="0"/>
                <a:cs typeface="Times New Roman" pitchFamily="18" charset="0"/>
              </a:rPr>
              <a:t>từ</a:t>
            </a:r>
            <a:r>
              <a:rPr lang="en-US" sz="2800" b="1" u="sng" dirty="0">
                <a:solidFill>
                  <a:schemeClr val="tx1">
                    <a:lumMod val="95000"/>
                    <a:lumOff val="5000"/>
                  </a:schemeClr>
                </a:solidFill>
                <a:latin typeface="Times New Roman" pitchFamily="18" charset="0"/>
                <a:cs typeface="Times New Roman" pitchFamily="18" charset="0"/>
              </a:rPr>
              <a:t> </a:t>
            </a:r>
            <a:r>
              <a:rPr lang="en-US" sz="2800" b="1" u="sng" dirty="0" err="1">
                <a:solidFill>
                  <a:schemeClr val="tx1">
                    <a:lumMod val="95000"/>
                    <a:lumOff val="5000"/>
                  </a:schemeClr>
                </a:solidFill>
                <a:latin typeface="Times New Roman" pitchFamily="18" charset="0"/>
                <a:cs typeface="Times New Roman" pitchFamily="18" charset="0"/>
              </a:rPr>
              <a:t>thích</a:t>
            </a:r>
            <a:r>
              <a:rPr lang="en-US" sz="2800" b="1" u="sng" dirty="0">
                <a:solidFill>
                  <a:schemeClr val="tx1">
                    <a:lumMod val="95000"/>
                    <a:lumOff val="5000"/>
                  </a:schemeClr>
                </a:solidFill>
                <a:latin typeface="Times New Roman" pitchFamily="18" charset="0"/>
                <a:cs typeface="Times New Roman" pitchFamily="18" charset="0"/>
              </a:rPr>
              <a:t> </a:t>
            </a:r>
            <a:r>
              <a:rPr lang="en-US" sz="2800" b="1" u="sng" dirty="0" err="1">
                <a:solidFill>
                  <a:schemeClr val="tx1">
                    <a:lumMod val="95000"/>
                    <a:lumOff val="5000"/>
                  </a:schemeClr>
                </a:solidFill>
                <a:latin typeface="Times New Roman" pitchFamily="18" charset="0"/>
                <a:cs typeface="Times New Roman" pitchFamily="18" charset="0"/>
              </a:rPr>
              <a:t>hợp</a:t>
            </a:r>
            <a:r>
              <a:rPr lang="en-US" sz="2800" b="1" u="sng" dirty="0">
                <a:solidFill>
                  <a:schemeClr val="tx1">
                    <a:lumMod val="95000"/>
                    <a:lumOff val="5000"/>
                  </a:schemeClr>
                </a:solidFill>
                <a:latin typeface="Times New Roman" pitchFamily="18" charset="0"/>
                <a:cs typeface="Times New Roman" pitchFamily="18" charset="0"/>
              </a:rPr>
              <a:t> </a:t>
            </a:r>
            <a:r>
              <a:rPr lang="en-US" sz="2800" b="1" u="sng" dirty="0" err="1">
                <a:solidFill>
                  <a:schemeClr val="tx1">
                    <a:lumMod val="95000"/>
                    <a:lumOff val="5000"/>
                  </a:schemeClr>
                </a:solidFill>
                <a:latin typeface="Times New Roman" pitchFamily="18" charset="0"/>
                <a:cs typeface="Times New Roman" pitchFamily="18" charset="0"/>
              </a:rPr>
              <a:t>vào</a:t>
            </a:r>
            <a:r>
              <a:rPr lang="en-US" sz="2800" b="1" u="sng" dirty="0">
                <a:solidFill>
                  <a:schemeClr val="tx1">
                    <a:lumMod val="95000"/>
                    <a:lumOff val="5000"/>
                  </a:schemeClr>
                </a:solidFill>
                <a:latin typeface="Times New Roman" pitchFamily="18" charset="0"/>
                <a:cs typeface="Times New Roman" pitchFamily="18" charset="0"/>
              </a:rPr>
              <a:t> </a:t>
            </a:r>
            <a:r>
              <a:rPr lang="en-US" sz="2800" b="1" u="sng" dirty="0" err="1">
                <a:solidFill>
                  <a:schemeClr val="tx1">
                    <a:lumMod val="95000"/>
                    <a:lumOff val="5000"/>
                  </a:schemeClr>
                </a:solidFill>
                <a:latin typeface="Times New Roman" pitchFamily="18" charset="0"/>
                <a:cs typeface="Times New Roman" pitchFamily="18" charset="0"/>
              </a:rPr>
              <a:t>chỗ</a:t>
            </a:r>
            <a:r>
              <a:rPr lang="en-US" sz="2800" b="1" u="sng" dirty="0">
                <a:solidFill>
                  <a:schemeClr val="tx1">
                    <a:lumMod val="95000"/>
                    <a:lumOff val="5000"/>
                  </a:schemeClr>
                </a:solidFill>
                <a:latin typeface="Times New Roman" pitchFamily="18" charset="0"/>
                <a:cs typeface="Times New Roman" pitchFamily="18" charset="0"/>
              </a:rPr>
              <a:t> </a:t>
            </a:r>
            <a:r>
              <a:rPr lang="en-US" sz="2800" b="1" u="sng" dirty="0" err="1">
                <a:solidFill>
                  <a:schemeClr val="tx1">
                    <a:lumMod val="95000"/>
                    <a:lumOff val="5000"/>
                  </a:schemeClr>
                </a:solidFill>
                <a:latin typeface="Times New Roman" pitchFamily="18" charset="0"/>
                <a:cs typeface="Times New Roman" pitchFamily="18" charset="0"/>
              </a:rPr>
              <a:t>trống</a:t>
            </a:r>
            <a:r>
              <a:rPr lang="en-US" sz="2800" b="1" u="sng" dirty="0">
                <a:solidFill>
                  <a:schemeClr val="tx1">
                    <a:lumMod val="95000"/>
                    <a:lumOff val="5000"/>
                  </a:schemeClr>
                </a:solidFill>
                <a:latin typeface="Times New Roman" pitchFamily="18" charset="0"/>
                <a:cs typeface="Times New Roman" pitchFamily="18" charset="0"/>
              </a:rPr>
              <a:t>:</a:t>
            </a:r>
          </a:p>
        </p:txBody>
      </p:sp>
      <p:sp>
        <p:nvSpPr>
          <p:cNvPr id="6" name="Rounded Rectangle 5"/>
          <p:cNvSpPr/>
          <p:nvPr/>
        </p:nvSpPr>
        <p:spPr>
          <a:xfrm>
            <a:off x="2699792" y="113958"/>
            <a:ext cx="4032448" cy="866770"/>
          </a:xfrm>
          <a:prstGeom prst="roundRect">
            <a:avLst/>
          </a:prstGeom>
          <a:ln w="76200">
            <a:solidFill>
              <a:srgbClr val="00206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dirty="0" smtClean="0">
                <a:solidFill>
                  <a:srgbClr val="FF0000"/>
                </a:solidFill>
                <a:latin typeface="Times New Roman" pitchFamily="18" charset="0"/>
                <a:cs typeface="Times New Roman" pitchFamily="18" charset="0"/>
              </a:rPr>
              <a:t>TỔNG KẾT</a:t>
            </a:r>
            <a:endParaRPr lang="en-US" sz="4800" b="1" dirty="0">
              <a:solidFill>
                <a:srgbClr val="FF0000"/>
              </a:solidFill>
              <a:latin typeface="Times New Roman" pitchFamily="18" charset="0"/>
              <a:cs typeface="Times New Roman" pitchFamily="18" charset="0"/>
            </a:endParaRPr>
          </a:p>
        </p:txBody>
      </p:sp>
      <p:sp>
        <p:nvSpPr>
          <p:cNvPr id="7" name="TextBox 6"/>
          <p:cNvSpPr txBox="1"/>
          <p:nvPr/>
        </p:nvSpPr>
        <p:spPr>
          <a:xfrm>
            <a:off x="5558599" y="2204864"/>
            <a:ext cx="2061783" cy="523220"/>
          </a:xfrm>
          <a:prstGeom prst="rect">
            <a:avLst/>
          </a:prstGeom>
          <a:noFill/>
        </p:spPr>
        <p:txBody>
          <a:bodyPr wrap="none" rtlCol="0">
            <a:spAutoFit/>
          </a:bodyPr>
          <a:lstStyle/>
          <a:p>
            <a:r>
              <a:rPr lang="en-US" sz="2800" b="1" dirty="0" err="1" smtClean="0">
                <a:solidFill>
                  <a:srgbClr val="FF0000"/>
                </a:solidFill>
                <a:latin typeface="Times New Roman" pitchFamily="18" charset="0"/>
                <a:cs typeface="Times New Roman" pitchFamily="18" charset="0"/>
              </a:rPr>
              <a:t>ống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endParaRPr lang="en-US" sz="2800" b="1" dirty="0">
              <a:solidFill>
                <a:srgbClr val="FF0000"/>
              </a:solidFill>
              <a:latin typeface="Times New Roman" pitchFamily="18" charset="0"/>
              <a:cs typeface="Times New Roman" pitchFamily="18" charset="0"/>
            </a:endParaRPr>
          </a:p>
        </p:txBody>
      </p:sp>
      <p:sp>
        <p:nvSpPr>
          <p:cNvPr id="8" name="TextBox 7"/>
          <p:cNvSpPr txBox="1"/>
          <p:nvPr/>
        </p:nvSpPr>
        <p:spPr>
          <a:xfrm>
            <a:off x="5148064" y="2833772"/>
            <a:ext cx="144016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ruột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già</a:t>
            </a:r>
            <a:endParaRPr lang="en-US" sz="2800" b="1" dirty="0">
              <a:solidFill>
                <a:srgbClr val="FF0000"/>
              </a:solidFill>
              <a:latin typeface="Times New Roman" pitchFamily="18" charset="0"/>
              <a:cs typeface="Times New Roman" pitchFamily="18" charset="0"/>
            </a:endParaRPr>
          </a:p>
        </p:txBody>
      </p:sp>
      <p:sp>
        <p:nvSpPr>
          <p:cNvPr id="9" name="TextBox 8"/>
          <p:cNvSpPr txBox="1"/>
          <p:nvPr/>
        </p:nvSpPr>
        <p:spPr>
          <a:xfrm>
            <a:off x="6156176" y="3501008"/>
            <a:ext cx="1008112"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phổi</a:t>
            </a:r>
            <a:endParaRPr lang="en-US" sz="2800" b="1" dirty="0">
              <a:solidFill>
                <a:srgbClr val="FF0000"/>
              </a:solidFill>
              <a:latin typeface="Times New Roman" pitchFamily="18" charset="0"/>
              <a:cs typeface="Times New Roman" pitchFamily="18" charset="0"/>
            </a:endParaRPr>
          </a:p>
        </p:txBody>
      </p:sp>
      <p:sp>
        <p:nvSpPr>
          <p:cNvPr id="10" name="TextBox 9"/>
          <p:cNvSpPr txBox="1"/>
          <p:nvPr/>
        </p:nvSpPr>
        <p:spPr>
          <a:xfrm>
            <a:off x="3995936" y="4149080"/>
            <a:ext cx="2448272"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vách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hụt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76632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10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196752"/>
            <a:ext cx="3821559" cy="2723255"/>
          </a:xfrm>
          <a:prstGeom prst="rect">
            <a:avLst/>
          </a:prstGeom>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159134"/>
            <a:ext cx="8052451" cy="2294202"/>
          </a:xfrm>
          <a:prstGeom prst="rect">
            <a:avLst/>
          </a:prstGeom>
        </p:spPr>
        <p:style>
          <a:lnRef idx="2">
            <a:schemeClr val="dk1"/>
          </a:lnRef>
          <a:fillRef idx="1">
            <a:schemeClr val="lt1"/>
          </a:fillRef>
          <a:effectRef idx="0">
            <a:schemeClr val="dk1"/>
          </a:effectRef>
          <a:fontRef idx="minor">
            <a:schemeClr val="dk1"/>
          </a:fontRef>
        </p:style>
      </p:pic>
      <p:sp>
        <p:nvSpPr>
          <p:cNvPr id="9" name="TextBox 8"/>
          <p:cNvSpPr txBox="1"/>
          <p:nvPr/>
        </p:nvSpPr>
        <p:spPr>
          <a:xfrm>
            <a:off x="323528" y="1124744"/>
            <a:ext cx="4314257" cy="1384995"/>
          </a:xfrm>
          <a:prstGeom prst="rect">
            <a:avLst/>
          </a:prstGeom>
          <a:noFill/>
        </p:spPr>
        <p:txBody>
          <a:bodyPr wrap="square" rtlCol="0">
            <a:spAutoFit/>
          </a:bodyPr>
          <a:lstStyle/>
          <a:p>
            <a:pPr algn="just"/>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Hãy</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thằn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lằn</a:t>
            </a:r>
            <a:r>
              <a:rPr lang="en-US" sz="2800" b="1" dirty="0">
                <a:latin typeface="Times New Roman" pitchFamily="18" charset="0"/>
                <a:cs typeface="Times New Roman" pitchFamily="18" charset="0"/>
              </a:rPr>
              <a:t> so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ếch</a:t>
            </a:r>
            <a:r>
              <a:rPr lang="en-US" sz="2800" b="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1" name="Rounded Rectangle 10"/>
          <p:cNvSpPr/>
          <p:nvPr/>
        </p:nvSpPr>
        <p:spPr>
          <a:xfrm>
            <a:off x="2699792" y="113958"/>
            <a:ext cx="4032448" cy="866770"/>
          </a:xfrm>
          <a:prstGeom prst="roundRect">
            <a:avLst/>
          </a:prstGeom>
          <a:ln w="76200">
            <a:solidFill>
              <a:srgbClr val="00206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dirty="0" smtClean="0">
                <a:solidFill>
                  <a:srgbClr val="FF0000"/>
                </a:solidFill>
                <a:latin typeface="Times New Roman" pitchFamily="18" charset="0"/>
                <a:cs typeface="Times New Roman" pitchFamily="18" charset="0"/>
              </a:rPr>
              <a:t>TỔNG KẾT</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0840494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32" y="1066726"/>
            <a:ext cx="7715200" cy="1066130"/>
          </a:xfrm>
          <a:noFill/>
          <a:ln>
            <a:noFill/>
          </a:ln>
        </p:spPr>
        <p:txBody>
          <a:bodyPr>
            <a:noAutofit/>
          </a:bodyPr>
          <a:lstStyle/>
          <a:p>
            <a:pPr algn="l"/>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err="1" smtClean="0"/>
              <a:t>Câu</a:t>
            </a:r>
            <a:r>
              <a:rPr lang="en-US" sz="2800" b="1" dirty="0" smtClean="0"/>
              <a:t> 3: So </a:t>
            </a:r>
            <a:r>
              <a:rPr lang="en-US" sz="2800" b="1" dirty="0" err="1" smtClean="0"/>
              <a:t>sánh</a:t>
            </a:r>
            <a:r>
              <a:rPr lang="en-US" sz="2800" b="1" dirty="0" smtClean="0"/>
              <a:t> </a:t>
            </a:r>
            <a:r>
              <a:rPr lang="en-US" sz="2800" b="1" dirty="0" err="1" smtClean="0"/>
              <a:t>sự</a:t>
            </a:r>
            <a:r>
              <a:rPr lang="en-US" sz="2800" b="1" dirty="0" smtClean="0"/>
              <a:t> </a:t>
            </a:r>
            <a:r>
              <a:rPr lang="en-US" sz="2800" b="1" dirty="0" err="1" smtClean="0"/>
              <a:t>sai</a:t>
            </a:r>
            <a:r>
              <a:rPr lang="en-US" sz="2800" b="1" dirty="0" smtClean="0"/>
              <a:t> </a:t>
            </a:r>
            <a:r>
              <a:rPr lang="en-US" sz="2800" b="1" dirty="0" err="1" smtClean="0"/>
              <a:t>khác</a:t>
            </a:r>
            <a:r>
              <a:rPr lang="en-US" sz="2800" b="1" dirty="0" smtClean="0"/>
              <a:t> </a:t>
            </a:r>
            <a:r>
              <a:rPr lang="en-US" sz="2800" b="1" dirty="0" err="1" smtClean="0"/>
              <a:t>giữa</a:t>
            </a:r>
            <a:r>
              <a:rPr lang="en-US" sz="2800" b="1" dirty="0" smtClean="0"/>
              <a:t> </a:t>
            </a:r>
            <a:r>
              <a:rPr lang="en-US" sz="2800" b="1" dirty="0" err="1" smtClean="0"/>
              <a:t>hệ</a:t>
            </a:r>
            <a:r>
              <a:rPr lang="en-US" sz="2800" b="1" dirty="0" smtClean="0"/>
              <a:t> </a:t>
            </a:r>
            <a:r>
              <a:rPr lang="en-US" sz="2800" b="1" dirty="0" err="1" smtClean="0"/>
              <a:t>tuần</a:t>
            </a:r>
            <a:r>
              <a:rPr lang="en-US" sz="2800" b="1" dirty="0" smtClean="0"/>
              <a:t> </a:t>
            </a:r>
            <a:r>
              <a:rPr lang="en-US" sz="2800" b="1" dirty="0" err="1" smtClean="0"/>
              <a:t>hoàn</a:t>
            </a:r>
            <a:r>
              <a:rPr lang="en-US" sz="2800" b="1" dirty="0" smtClean="0"/>
              <a:t> </a:t>
            </a:r>
            <a:r>
              <a:rPr lang="en-US" sz="2800" b="1" dirty="0" err="1" smtClean="0"/>
              <a:t>của</a:t>
            </a:r>
            <a:r>
              <a:rPr lang="en-US" sz="2800" b="1" dirty="0" smtClean="0"/>
              <a:t> </a:t>
            </a:r>
            <a:r>
              <a:rPr lang="en-US" sz="2800" b="1" dirty="0" err="1" smtClean="0"/>
              <a:t>cá</a:t>
            </a:r>
            <a:r>
              <a:rPr lang="en-US" sz="2800" b="1" dirty="0" smtClean="0"/>
              <a:t>, </a:t>
            </a:r>
            <a:r>
              <a:rPr lang="en-US" sz="2800" b="1" dirty="0" err="1" smtClean="0"/>
              <a:t>ếch</a:t>
            </a:r>
            <a:r>
              <a:rPr lang="en-US" sz="2800" b="1" dirty="0" smtClean="0"/>
              <a:t>, </a:t>
            </a:r>
            <a:r>
              <a:rPr lang="en-US" sz="2800" b="1" dirty="0" err="1" smtClean="0"/>
              <a:t>thằn</a:t>
            </a:r>
            <a:r>
              <a:rPr lang="en-US" sz="2800" b="1" dirty="0" smtClean="0"/>
              <a:t> </a:t>
            </a:r>
            <a:r>
              <a:rPr lang="en-US" sz="2800" b="1" dirty="0" err="1" smtClean="0"/>
              <a:t>lằn</a:t>
            </a:r>
            <a:r>
              <a:rPr lang="en-US" sz="2800" b="1" dirty="0" smtClean="0"/>
              <a:t>?</a:t>
            </a:r>
            <a:br>
              <a:rPr lang="en-US" sz="2800" b="1" dirty="0" smtClean="0"/>
            </a:br>
            <a:r>
              <a:rPr lang="en-US" sz="2800" b="1" dirty="0"/>
              <a:t/>
            </a:r>
            <a:br>
              <a:rPr lang="en-US" sz="2800" b="1" dirty="0"/>
            </a:br>
            <a:r>
              <a:rPr lang="en-US" sz="2800" b="1" dirty="0" smtClean="0"/>
              <a:t/>
            </a:r>
            <a:br>
              <a:rPr lang="en-US" sz="2800" b="1" dirty="0" smtClean="0"/>
            </a:br>
            <a:endParaRPr lang="en-US" sz="2800" b="1" dirty="0"/>
          </a:p>
        </p:txBody>
      </p:sp>
      <p:sp>
        <p:nvSpPr>
          <p:cNvPr id="4" name="TextBox 3"/>
          <p:cNvSpPr txBox="1"/>
          <p:nvPr/>
        </p:nvSpPr>
        <p:spPr>
          <a:xfrm>
            <a:off x="395536" y="3652569"/>
            <a:ext cx="2376264" cy="280076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b="1" dirty="0" err="1" smtClean="0">
                <a:latin typeface="Times New Roman" pitchFamily="18" charset="0"/>
                <a:cs typeface="Times New Roman" pitchFamily="18" charset="0"/>
              </a:rPr>
              <a:t>Cá</a:t>
            </a:r>
            <a:endParaRPr lang="en-US" sz="3600" b="1" dirty="0" smtClean="0">
              <a:latin typeface="Times New Roman" pitchFamily="18" charset="0"/>
              <a:cs typeface="Times New Roman" pitchFamily="18" charset="0"/>
            </a:endParaRPr>
          </a:p>
          <a:p>
            <a:pPr marL="285750" indent="-285750">
              <a:buFontTx/>
              <a:buChar char="-"/>
            </a:pPr>
            <a:r>
              <a:rPr lang="en-US" sz="2800" dirty="0" smtClean="0">
                <a:latin typeface="Times New Roman" pitchFamily="18" charset="0"/>
                <a:cs typeface="Times New Roman" pitchFamily="18" charset="0"/>
              </a:rPr>
              <a:t>Tim: 2 </a:t>
            </a:r>
            <a:r>
              <a:rPr lang="en-US" sz="2800" dirty="0" err="1" smtClean="0">
                <a:latin typeface="Times New Roman" pitchFamily="18" charset="0"/>
                <a:cs typeface="Times New Roman" pitchFamily="18" charset="0"/>
              </a:rPr>
              <a:t>ngăn</a:t>
            </a:r>
            <a:r>
              <a:rPr lang="en-US" sz="2800" dirty="0" smtClean="0">
                <a:latin typeface="Times New Roman" pitchFamily="18" charset="0"/>
                <a:cs typeface="Times New Roman" pitchFamily="18" charset="0"/>
              </a:rPr>
              <a:t>.</a:t>
            </a:r>
          </a:p>
          <a:p>
            <a:pPr marL="285750" indent="-285750">
              <a:buFontTx/>
              <a:buChar char="-"/>
            </a:pPr>
            <a:r>
              <a:rPr lang="en-US" sz="2800"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vòng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a:t>
            </a:r>
          </a:p>
          <a:p>
            <a:pPr marL="285750" indent="-285750">
              <a:buFontTx/>
              <a:buChar char="-"/>
            </a:pP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đỏ</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tươi</a:t>
            </a:r>
            <a:endParaRPr lang="en-US" sz="2800" dirty="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nuôi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a:latin typeface="Times New Roman" pitchFamily="18" charset="0"/>
                <a:cs typeface="Times New Roman" pitchFamily="18" charset="0"/>
              </a:rPr>
              <a:t>.</a:t>
            </a:r>
          </a:p>
        </p:txBody>
      </p:sp>
      <p:sp>
        <p:nvSpPr>
          <p:cNvPr id="5" name="TextBox 4"/>
          <p:cNvSpPr txBox="1"/>
          <p:nvPr/>
        </p:nvSpPr>
        <p:spPr>
          <a:xfrm>
            <a:off x="3131840" y="3364537"/>
            <a:ext cx="2664296" cy="280076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err="1" smtClean="0">
                <a:latin typeface="Times New Roman" pitchFamily="18" charset="0"/>
                <a:cs typeface="Times New Roman" pitchFamily="18" charset="0"/>
              </a:rPr>
              <a:t>Ếch</a:t>
            </a:r>
            <a:endParaRPr lang="en-US" sz="3600" b="1" dirty="0" smtClean="0">
              <a:latin typeface="Times New Roman" pitchFamily="18" charset="0"/>
              <a:cs typeface="Times New Roman" pitchFamily="18" charset="0"/>
            </a:endParaRPr>
          </a:p>
          <a:p>
            <a:pPr marL="285750" indent="-285750">
              <a:buFontTx/>
              <a:buChar char="-"/>
            </a:pPr>
            <a:r>
              <a:rPr lang="en-US" sz="2800" dirty="0" smtClean="0">
                <a:latin typeface="Times New Roman" pitchFamily="18" charset="0"/>
                <a:cs typeface="Times New Roman" pitchFamily="18" charset="0"/>
              </a:rPr>
              <a:t>Tim: 3 </a:t>
            </a:r>
            <a:r>
              <a:rPr lang="en-US" sz="2800" dirty="0" err="1" smtClean="0">
                <a:latin typeface="Times New Roman" pitchFamily="18" charset="0"/>
                <a:cs typeface="Times New Roman" pitchFamily="18" charset="0"/>
              </a:rPr>
              <a:t>ngăn</a:t>
            </a:r>
            <a:r>
              <a:rPr lang="en-US" sz="2800" dirty="0" smtClean="0">
                <a:latin typeface="Times New Roman" pitchFamily="18" charset="0"/>
                <a:cs typeface="Times New Roman" pitchFamily="18" charset="0"/>
              </a:rPr>
              <a:t>.</a:t>
            </a:r>
          </a:p>
          <a:p>
            <a:pPr marL="285750" indent="-285750">
              <a:buFontTx/>
              <a:buChar char="-"/>
            </a:pPr>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vòng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a:t>
            </a:r>
          </a:p>
          <a:p>
            <a:pPr marL="285750" indent="-285750">
              <a:buFontTx/>
              <a:buChar char="-"/>
            </a:pP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nuôi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TextBox 5"/>
          <p:cNvSpPr txBox="1"/>
          <p:nvPr/>
        </p:nvSpPr>
        <p:spPr>
          <a:xfrm>
            <a:off x="6075968" y="1700808"/>
            <a:ext cx="2664296" cy="40934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dirty="0" err="1" smtClean="0">
                <a:latin typeface="Times New Roman" pitchFamily="18" charset="0"/>
                <a:cs typeface="Times New Roman" pitchFamily="18" charset="0"/>
              </a:rPr>
              <a:t>Thằn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lằn</a:t>
            </a:r>
            <a:endParaRPr lang="en-US" sz="3600" b="1" dirty="0" smtClean="0">
              <a:latin typeface="Times New Roman" pitchFamily="18" charset="0"/>
              <a:cs typeface="Times New Roman" pitchFamily="18" charset="0"/>
            </a:endParaRPr>
          </a:p>
          <a:p>
            <a:pPr marL="285750" indent="-285750">
              <a:buFontTx/>
              <a:buChar char="-"/>
            </a:pPr>
            <a:r>
              <a:rPr lang="en-US" sz="2800" dirty="0" smtClean="0">
                <a:latin typeface="Times New Roman" pitchFamily="18" charset="0"/>
                <a:cs typeface="Times New Roman" pitchFamily="18" charset="0"/>
              </a:rPr>
              <a:t>Tim: 3 </a:t>
            </a:r>
            <a:r>
              <a:rPr lang="en-US" sz="2800" dirty="0" err="1" smtClean="0">
                <a:latin typeface="Times New Roman" pitchFamily="18" charset="0"/>
                <a:cs typeface="Times New Roman" pitchFamily="18" charset="0"/>
              </a:rPr>
              <a:t>ngăn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hụt</a:t>
            </a:r>
            <a:r>
              <a:rPr lang="en-US" sz="2800" dirty="0" smtClean="0">
                <a:latin typeface="Times New Roman" pitchFamily="18" charset="0"/>
                <a:cs typeface="Times New Roman" pitchFamily="18" charset="0"/>
              </a:rPr>
              <a:t>.</a:t>
            </a:r>
          </a:p>
          <a:p>
            <a:pPr marL="285750" indent="-285750">
              <a:buFontTx/>
              <a:buChar char="-"/>
            </a:pPr>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vòng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a:t>
            </a:r>
          </a:p>
          <a:p>
            <a:pPr marL="285750" indent="-285750">
              <a:buFontTx/>
              <a:buChar char="-"/>
            </a:pP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nuôi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9" name="Rectangle 8"/>
          <p:cNvSpPr/>
          <p:nvPr/>
        </p:nvSpPr>
        <p:spPr>
          <a:xfrm>
            <a:off x="822261" y="2060848"/>
            <a:ext cx="1301467" cy="51950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err="1" smtClean="0">
                <a:solidFill>
                  <a:schemeClr val="tx1"/>
                </a:solidFill>
                <a:latin typeface="Times New Roman" pitchFamily="18" charset="0"/>
                <a:cs typeface="Times New Roman" pitchFamily="18" charset="0"/>
              </a:rPr>
              <a:t>Đáp</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án</a:t>
            </a:r>
            <a:endParaRPr lang="en-US" sz="2800" b="1" dirty="0">
              <a:solidFill>
                <a:schemeClr val="tx1"/>
              </a:solidFill>
              <a:latin typeface="Times New Roman" pitchFamily="18" charset="0"/>
              <a:cs typeface="Times New Roman" pitchFamily="18" charset="0"/>
            </a:endParaRPr>
          </a:p>
        </p:txBody>
      </p:sp>
      <p:sp>
        <p:nvSpPr>
          <p:cNvPr id="8" name="Rounded Rectangle 7"/>
          <p:cNvSpPr/>
          <p:nvPr/>
        </p:nvSpPr>
        <p:spPr>
          <a:xfrm>
            <a:off x="2699792" y="113958"/>
            <a:ext cx="4032448" cy="866770"/>
          </a:xfrm>
          <a:prstGeom prst="roundRect">
            <a:avLst/>
          </a:prstGeom>
          <a:ln w="76200">
            <a:solidFill>
              <a:srgbClr val="00206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dirty="0" smtClean="0">
                <a:solidFill>
                  <a:srgbClr val="FF0000"/>
                </a:solidFill>
                <a:latin typeface="Times New Roman" pitchFamily="18" charset="0"/>
                <a:cs typeface="Times New Roman" pitchFamily="18" charset="0"/>
              </a:rPr>
              <a:t>TỔNG KẾT</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548470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8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8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71600" y="185966"/>
            <a:ext cx="7272808" cy="866770"/>
          </a:xfrm>
          <a:prstGeom prst="roundRect">
            <a:avLst/>
          </a:prstGeom>
          <a:ln w="76200">
            <a:solidFill>
              <a:srgbClr val="00206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dirty="0" smtClean="0">
                <a:solidFill>
                  <a:srgbClr val="FF0000"/>
                </a:solidFill>
                <a:latin typeface="Times New Roman" pitchFamily="18" charset="0"/>
                <a:cs typeface="Times New Roman" pitchFamily="18" charset="0"/>
              </a:rPr>
              <a:t>HƯỚNG DẪN HỌC TẬP</a:t>
            </a:r>
            <a:endParaRPr lang="en-US" sz="4800" b="1" dirty="0">
              <a:solidFill>
                <a:srgbClr val="FF0000"/>
              </a:solidFill>
              <a:latin typeface="Times New Roman" pitchFamily="18" charset="0"/>
              <a:cs typeface="Times New Roman" pitchFamily="18" charset="0"/>
            </a:endParaRPr>
          </a:p>
        </p:txBody>
      </p:sp>
      <p:sp>
        <p:nvSpPr>
          <p:cNvPr id="5" name="TextBox 4"/>
          <p:cNvSpPr txBox="1"/>
          <p:nvPr/>
        </p:nvSpPr>
        <p:spPr>
          <a:xfrm>
            <a:off x="755576" y="1196752"/>
            <a:ext cx="7704856" cy="3539430"/>
          </a:xfrm>
          <a:prstGeom prst="rect">
            <a:avLst/>
          </a:prstGeom>
          <a:noFill/>
        </p:spPr>
        <p:txBody>
          <a:bodyPr wrap="square" rtlCol="0">
            <a:spAutoFit/>
          </a:bodyPr>
          <a:lstStyle/>
          <a:p>
            <a:pPr marL="285750" indent="-285750">
              <a:buFontTx/>
              <a:buChar char="-"/>
            </a:pPr>
            <a:r>
              <a:rPr lang="en-US" sz="3200" b="1" u="sng" dirty="0" err="1" smtClean="0">
                <a:solidFill>
                  <a:srgbClr val="FF0000"/>
                </a:solidFill>
                <a:latin typeface="Times New Roman" pitchFamily="18" charset="0"/>
                <a:cs typeface="Times New Roman" pitchFamily="18" charset="0"/>
              </a:rPr>
              <a:t>Đối</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với</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tiết</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học</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này</a:t>
            </a:r>
            <a:r>
              <a:rPr lang="en-US" sz="3200" b="1" dirty="0" smtClean="0">
                <a:solidFill>
                  <a:srgbClr val="FF0000"/>
                </a:solidFill>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3 SGK/129.</a:t>
            </a:r>
          </a:p>
          <a:p>
            <a:pPr marL="285750" indent="-285750">
              <a:buFontTx/>
              <a:buChar char="-"/>
            </a:pPr>
            <a:r>
              <a:rPr lang="en-US" sz="3200" b="1" u="sng" dirty="0" err="1" smtClean="0">
                <a:solidFill>
                  <a:srgbClr val="FF0000"/>
                </a:solidFill>
                <a:latin typeface="Times New Roman" pitchFamily="18" charset="0"/>
                <a:cs typeface="Times New Roman" pitchFamily="18" charset="0"/>
              </a:rPr>
              <a:t>Đối</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với</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tiết</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học</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tiếp</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theo</a:t>
            </a:r>
            <a:r>
              <a:rPr lang="en-US" sz="3200" b="1" dirty="0" smtClean="0">
                <a:solidFill>
                  <a:srgbClr val="FF0000"/>
                </a:solidFill>
                <a:latin typeface="Times New Roman" pitchFamily="18" charset="0"/>
                <a:cs typeface="Times New Roman" pitchFamily="18" charset="0"/>
              </a:rPr>
              <a:t>:</a:t>
            </a:r>
          </a:p>
          <a:p>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Sưu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tầm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Bò</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Soạn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40. ĐA DẠNG VÀ ĐẶC ĐIỂM CHUNG CỦA LỚP BÒ SÁT.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6500516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0" y="692696"/>
            <a:ext cx="8532440" cy="2585323"/>
          </a:xfrm>
          <a:prstGeom prst="rect">
            <a:avLst/>
          </a:prstGeom>
          <a:noFill/>
        </p:spPr>
        <p:txBody>
          <a:bodyPr wrap="square" rtlCol="0">
            <a:spAutoFit/>
          </a:bodyPr>
          <a:lstStyle/>
          <a:p>
            <a:pPr>
              <a:lnSpc>
                <a:spcPct val="150000"/>
              </a:lnSpc>
            </a:pPr>
            <a:r>
              <a:rPr lang="en-US" sz="3600" b="1" dirty="0" smtClean="0">
                <a:solidFill>
                  <a:srgbClr val="002060"/>
                </a:solidFill>
                <a:latin typeface="Mistral" pitchFamily="66" charset="0"/>
                <a:cs typeface="Times New Roman" pitchFamily="18" charset="0"/>
              </a:rPr>
              <a:t>	TIẾT HỌC KẾT THÚC</a:t>
            </a:r>
          </a:p>
          <a:p>
            <a:pPr algn="ctr">
              <a:lnSpc>
                <a:spcPct val="150000"/>
              </a:lnSpc>
            </a:pPr>
            <a:r>
              <a:rPr lang="en-US" sz="3600" b="1" dirty="0" smtClean="0">
                <a:solidFill>
                  <a:srgbClr val="002060"/>
                </a:solidFill>
                <a:latin typeface="Mistral" pitchFamily="66" charset="0"/>
                <a:cs typeface="Times New Roman" pitchFamily="18" charset="0"/>
              </a:rPr>
              <a:t>KÍNH CHÚC QUÝ THẦY CÔ DỒI DÀO SỨC KHỎE!</a:t>
            </a:r>
          </a:p>
          <a:p>
            <a:pPr algn="ctr">
              <a:lnSpc>
                <a:spcPct val="150000"/>
              </a:lnSpc>
            </a:pPr>
            <a:r>
              <a:rPr lang="en-US" sz="3600" b="1" dirty="0" smtClean="0">
                <a:solidFill>
                  <a:srgbClr val="002060"/>
                </a:solidFill>
                <a:latin typeface="Mistral" pitchFamily="66" charset="0"/>
                <a:cs typeface="Times New Roman" pitchFamily="18" charset="0"/>
              </a:rPr>
              <a:t>CHÚC CÁC EM HỌC SINH HỌC TẬP TỐT!</a:t>
            </a:r>
            <a:endParaRPr lang="en-US" sz="3600" b="1" dirty="0">
              <a:solidFill>
                <a:srgbClr val="002060"/>
              </a:solidFill>
              <a:latin typeface="Mistral" pitchFamily="66" charset="0"/>
              <a:cs typeface="Times New Roman" pitchFamily="18" charset="0"/>
            </a:endParaRPr>
          </a:p>
        </p:txBody>
      </p:sp>
    </p:spTree>
    <p:extLst>
      <p:ext uri="{BB962C8B-B14F-4D97-AF65-F5344CB8AC3E}">
        <p14:creationId xmlns:p14="http://schemas.microsoft.com/office/powerpoint/2010/main" val="158837066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404665"/>
            <a:ext cx="4464496" cy="792088"/>
          </a:xfrm>
          <a:solidFill>
            <a:schemeClr val="accent6">
              <a:lumMod val="20000"/>
              <a:lumOff val="80000"/>
            </a:schemeClr>
          </a:solidFill>
          <a:ln>
            <a:solidFill>
              <a:schemeClr val="accent2">
                <a:lumMod val="50000"/>
              </a:schemeClr>
            </a:solidFill>
          </a:ln>
        </p:spPr>
        <p:txBody>
          <a:bodyPr>
            <a:normAutofit fontScale="90000"/>
          </a:bodyPr>
          <a:lstStyle/>
          <a:p>
            <a:r>
              <a:rPr lang="en-US" sz="4000" b="1" dirty="0" smtClean="0">
                <a:latin typeface="Times New Roman" pitchFamily="18" charset="0"/>
                <a:cs typeface="Times New Roman" pitchFamily="18" charset="0"/>
              </a:rPr>
              <a:t>KIỂM TRA MIỆNG</a:t>
            </a:r>
            <a:endParaRPr lang="en-US" sz="4000" b="1" dirty="0">
              <a:latin typeface="Times New Roman" pitchFamily="18" charset="0"/>
              <a:cs typeface="Times New Roman" pitchFamily="18" charset="0"/>
            </a:endParaRPr>
          </a:p>
        </p:txBody>
      </p:sp>
      <p:sp>
        <p:nvSpPr>
          <p:cNvPr id="3" name="Subtitle 2"/>
          <p:cNvSpPr>
            <a:spLocks noGrp="1"/>
          </p:cNvSpPr>
          <p:nvPr>
            <p:ph type="subTitle" idx="1"/>
          </p:nvPr>
        </p:nvSpPr>
        <p:spPr>
          <a:xfrm>
            <a:off x="539552" y="1412776"/>
            <a:ext cx="7992888" cy="1224136"/>
          </a:xfrm>
          <a:noFill/>
        </p:spPr>
        <p:txBody>
          <a:bodyPr/>
          <a:lstStyle/>
          <a:p>
            <a:pPr algn="l"/>
            <a:r>
              <a:rPr lang="en-US" dirty="0" err="1" smtClean="0">
                <a:solidFill>
                  <a:schemeClr val="tx1"/>
                </a:solidFill>
              </a:rPr>
              <a:t>Trình</a:t>
            </a:r>
            <a:r>
              <a:rPr lang="en-US" dirty="0" smtClean="0">
                <a:solidFill>
                  <a:schemeClr val="tx1"/>
                </a:solidFill>
              </a:rPr>
              <a:t> </a:t>
            </a:r>
            <a:r>
              <a:rPr lang="en-US" dirty="0" err="1">
                <a:solidFill>
                  <a:schemeClr val="tx1"/>
                </a:solidFill>
              </a:rPr>
              <a:t>bày</a:t>
            </a:r>
            <a:r>
              <a:rPr lang="en-US" dirty="0">
                <a:solidFill>
                  <a:schemeClr val="tx1"/>
                </a:solidFill>
              </a:rPr>
              <a:t> </a:t>
            </a:r>
            <a:r>
              <a:rPr lang="en-US" dirty="0" err="1">
                <a:solidFill>
                  <a:schemeClr val="tx1"/>
                </a:solidFill>
              </a:rPr>
              <a:t>đặc</a:t>
            </a:r>
            <a:r>
              <a:rPr lang="en-US" dirty="0">
                <a:solidFill>
                  <a:schemeClr val="tx1"/>
                </a:solidFill>
              </a:rPr>
              <a:t> </a:t>
            </a:r>
            <a:r>
              <a:rPr lang="en-US" dirty="0" err="1">
                <a:solidFill>
                  <a:schemeClr val="tx1"/>
                </a:solidFill>
              </a:rPr>
              <a:t>điểm</a:t>
            </a:r>
            <a:r>
              <a:rPr lang="en-US" dirty="0">
                <a:solidFill>
                  <a:schemeClr val="tx1"/>
                </a:solidFill>
              </a:rPr>
              <a:t> </a:t>
            </a:r>
            <a:r>
              <a:rPr lang="en-US" dirty="0" err="1">
                <a:solidFill>
                  <a:schemeClr val="tx1"/>
                </a:solidFill>
              </a:rPr>
              <a:t>cấu</a:t>
            </a:r>
            <a:r>
              <a:rPr lang="en-US" dirty="0">
                <a:solidFill>
                  <a:schemeClr val="tx1"/>
                </a:solidFill>
              </a:rPr>
              <a:t> </a:t>
            </a:r>
            <a:r>
              <a:rPr lang="en-US" dirty="0" err="1">
                <a:solidFill>
                  <a:schemeClr val="tx1"/>
                </a:solidFill>
              </a:rPr>
              <a:t>tạo</a:t>
            </a:r>
            <a:r>
              <a:rPr lang="en-US" dirty="0">
                <a:solidFill>
                  <a:schemeClr val="tx1"/>
                </a:solidFill>
              </a:rPr>
              <a:t> </a:t>
            </a:r>
            <a:r>
              <a:rPr lang="en-US" dirty="0" err="1">
                <a:solidFill>
                  <a:schemeClr val="tx1"/>
                </a:solidFill>
              </a:rPr>
              <a:t>ngoài</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thằn</a:t>
            </a:r>
            <a:r>
              <a:rPr lang="en-US" dirty="0">
                <a:solidFill>
                  <a:schemeClr val="tx1"/>
                </a:solidFill>
              </a:rPr>
              <a:t> </a:t>
            </a:r>
            <a:r>
              <a:rPr lang="en-US" dirty="0" err="1">
                <a:solidFill>
                  <a:schemeClr val="tx1"/>
                </a:solidFill>
              </a:rPr>
              <a:t>lằn</a:t>
            </a:r>
            <a:r>
              <a:rPr lang="en-US" dirty="0">
                <a:solidFill>
                  <a:schemeClr val="tx1"/>
                </a:solidFill>
              </a:rPr>
              <a:t> </a:t>
            </a:r>
            <a:r>
              <a:rPr lang="en-US" dirty="0" err="1">
                <a:solidFill>
                  <a:schemeClr val="tx1"/>
                </a:solidFill>
              </a:rPr>
              <a:t>bóng</a:t>
            </a:r>
            <a:r>
              <a:rPr lang="en-US" dirty="0">
                <a:solidFill>
                  <a:schemeClr val="tx1"/>
                </a:solidFill>
              </a:rPr>
              <a:t> </a:t>
            </a:r>
            <a:r>
              <a:rPr lang="en-US" dirty="0" err="1">
                <a:solidFill>
                  <a:schemeClr val="tx1"/>
                </a:solidFill>
              </a:rPr>
              <a:t>đuôi</a:t>
            </a:r>
            <a:r>
              <a:rPr lang="en-US" dirty="0">
                <a:solidFill>
                  <a:schemeClr val="tx1"/>
                </a:solidFill>
              </a:rPr>
              <a:t> </a:t>
            </a:r>
            <a:r>
              <a:rPr lang="en-US" dirty="0" err="1">
                <a:solidFill>
                  <a:schemeClr val="tx1"/>
                </a:solidFill>
              </a:rPr>
              <a:t>dài</a:t>
            </a:r>
            <a:r>
              <a:rPr lang="en-US" dirty="0">
                <a:solidFill>
                  <a:schemeClr val="tx1"/>
                </a:solidFill>
              </a:rPr>
              <a:t> </a:t>
            </a:r>
            <a:r>
              <a:rPr lang="en-US" dirty="0" err="1">
                <a:solidFill>
                  <a:schemeClr val="tx1"/>
                </a:solidFill>
              </a:rPr>
              <a:t>thích</a:t>
            </a:r>
            <a:r>
              <a:rPr lang="en-US" dirty="0">
                <a:solidFill>
                  <a:schemeClr val="tx1"/>
                </a:solidFill>
              </a:rPr>
              <a:t> </a:t>
            </a:r>
            <a:r>
              <a:rPr lang="en-US" dirty="0" err="1">
                <a:solidFill>
                  <a:schemeClr val="tx1"/>
                </a:solidFill>
              </a:rPr>
              <a:t>nghi</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đời</a:t>
            </a:r>
            <a:r>
              <a:rPr lang="en-US" dirty="0">
                <a:solidFill>
                  <a:schemeClr val="tx1"/>
                </a:solidFill>
              </a:rPr>
              <a:t> </a:t>
            </a:r>
            <a:r>
              <a:rPr lang="en-US" dirty="0" err="1">
                <a:solidFill>
                  <a:schemeClr val="tx1"/>
                </a:solidFill>
              </a:rPr>
              <a:t>sống</a:t>
            </a:r>
            <a:r>
              <a:rPr lang="en-US" dirty="0">
                <a:solidFill>
                  <a:schemeClr val="tx1"/>
                </a:solidFill>
              </a:rPr>
              <a:t> ở </a:t>
            </a:r>
            <a:r>
              <a:rPr lang="en-US" dirty="0" err="1">
                <a:solidFill>
                  <a:schemeClr val="tx1"/>
                </a:solidFill>
              </a:rPr>
              <a:t>cạn</a:t>
            </a:r>
            <a:r>
              <a:rPr lang="en-US" dirty="0" smtClean="0">
                <a:solidFill>
                  <a:schemeClr val="tx1"/>
                </a:solidFill>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78832"/>
            <a:ext cx="3889375" cy="3846512"/>
          </a:xfrm>
          <a:prstGeom prst="rect">
            <a:avLst/>
          </a:prstGeom>
          <a:ln w="57150">
            <a:solidFill>
              <a:schemeClr val="accent6">
                <a:lumMod val="60000"/>
                <a:lumOff val="40000"/>
              </a:schemeClr>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900304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296" y="188640"/>
            <a:ext cx="6156176" cy="892552"/>
          </a:xfrm>
          <a:noFill/>
          <a:ln w="38100" cmpd="thinThick">
            <a:solidFill>
              <a:srgbClr val="002060"/>
            </a:solidFill>
          </a:ln>
        </p:spPr>
        <p:txBody>
          <a:bodyPr>
            <a:normAutofit/>
          </a:bodyPr>
          <a:lstStyle/>
          <a:p>
            <a:r>
              <a:rPr lang="en-US" sz="2800" b="1" dirty="0" smtClean="0">
                <a:solidFill>
                  <a:srgbClr val="FF0000"/>
                </a:solidFill>
              </a:rPr>
              <a:t>CẤU TẠO TRONG CỦA THẰN LẰN </a:t>
            </a:r>
            <a:endParaRPr lang="en-US" sz="2800" b="1" dirty="0">
              <a:solidFill>
                <a:srgbClr val="FF0000"/>
              </a:solidFill>
            </a:endParaRPr>
          </a:p>
        </p:txBody>
      </p:sp>
      <p:sp>
        <p:nvSpPr>
          <p:cNvPr id="3" name="Content Placeholder 2"/>
          <p:cNvSpPr>
            <a:spLocks noGrp="1"/>
          </p:cNvSpPr>
          <p:nvPr>
            <p:ph idx="1"/>
          </p:nvPr>
        </p:nvSpPr>
        <p:spPr>
          <a:xfrm>
            <a:off x="1537320" y="1451917"/>
            <a:ext cx="5122912" cy="4857403"/>
          </a:xfrm>
          <a:noFill/>
        </p:spPr>
        <p:txBody>
          <a:bodyPr>
            <a:noAutofit/>
          </a:bodyPr>
          <a:lstStyle/>
          <a:p>
            <a:pPr marL="0" indent="0" algn="ctr">
              <a:buNone/>
            </a:pPr>
            <a:r>
              <a:rPr lang="en-US" sz="2800" b="1" i="1" u="sng" dirty="0" smtClean="0">
                <a:solidFill>
                  <a:srgbClr val="FF0000"/>
                </a:solidFill>
              </a:rPr>
              <a:t>NỘI DUNG BÀI HỌC</a:t>
            </a:r>
          </a:p>
          <a:p>
            <a:pPr marL="571500" indent="-571500" algn="just">
              <a:buAutoNum type="romanUcPeriod"/>
            </a:pPr>
            <a:r>
              <a:rPr lang="en-US" sz="2800" b="1" u="sng" dirty="0" err="1" smtClean="0"/>
              <a:t>Bộ</a:t>
            </a:r>
            <a:r>
              <a:rPr lang="en-US" sz="2800" b="1" u="sng" dirty="0" smtClean="0"/>
              <a:t> </a:t>
            </a:r>
            <a:r>
              <a:rPr lang="en-US" sz="2800" b="1" u="sng" dirty="0" err="1" smtClean="0"/>
              <a:t>xương</a:t>
            </a:r>
            <a:endParaRPr lang="en-US" sz="2800" b="1" u="sng" dirty="0"/>
          </a:p>
          <a:p>
            <a:pPr marL="571500" indent="-571500" algn="just">
              <a:buAutoNum type="romanUcPeriod"/>
            </a:pPr>
            <a:r>
              <a:rPr lang="en-US" sz="2800" b="1" u="sng" dirty="0" err="1" smtClean="0"/>
              <a:t>Các</a:t>
            </a:r>
            <a:r>
              <a:rPr lang="en-US" sz="2800" b="1" u="sng" dirty="0" smtClean="0"/>
              <a:t> </a:t>
            </a:r>
            <a:r>
              <a:rPr lang="en-US" sz="2800" b="1" u="sng" dirty="0" err="1" smtClean="0"/>
              <a:t>cơ</a:t>
            </a:r>
            <a:r>
              <a:rPr lang="en-US" sz="2800" b="1" u="sng" dirty="0" smtClean="0"/>
              <a:t> </a:t>
            </a:r>
            <a:r>
              <a:rPr lang="en-US" sz="2800" b="1" u="sng" dirty="0" err="1" smtClean="0"/>
              <a:t>quan</a:t>
            </a:r>
            <a:r>
              <a:rPr lang="en-US" sz="2800" b="1" u="sng" dirty="0" smtClean="0"/>
              <a:t> </a:t>
            </a:r>
            <a:r>
              <a:rPr lang="en-US" sz="2800" b="1" u="sng" dirty="0" err="1" smtClean="0"/>
              <a:t>dinh</a:t>
            </a:r>
            <a:r>
              <a:rPr lang="en-US" sz="2800" b="1" u="sng" dirty="0" smtClean="0"/>
              <a:t> </a:t>
            </a:r>
            <a:r>
              <a:rPr lang="en-US" sz="2800" b="1" u="sng" dirty="0" err="1" smtClean="0"/>
              <a:t>dưỡng</a:t>
            </a:r>
            <a:endParaRPr lang="en-US" sz="2800" b="1" u="sng" dirty="0" smtClean="0"/>
          </a:p>
          <a:p>
            <a:pPr marL="914400" lvl="1" indent="-514350" algn="just">
              <a:buAutoNum type="arabicPeriod"/>
            </a:pPr>
            <a:r>
              <a:rPr lang="en-US" dirty="0" err="1" smtClean="0"/>
              <a:t>Tiêu</a:t>
            </a:r>
            <a:r>
              <a:rPr lang="en-US" dirty="0" smtClean="0"/>
              <a:t> </a:t>
            </a:r>
            <a:r>
              <a:rPr lang="en-US" dirty="0" err="1" smtClean="0"/>
              <a:t>hoá</a:t>
            </a:r>
            <a:endParaRPr lang="en-US" dirty="0" smtClean="0"/>
          </a:p>
          <a:p>
            <a:pPr marL="914400" lvl="1" indent="-514350" algn="just">
              <a:buAutoNum type="arabicPeriod"/>
            </a:pPr>
            <a:r>
              <a:rPr lang="en-US" dirty="0" err="1" smtClean="0"/>
              <a:t>Tuần</a:t>
            </a:r>
            <a:r>
              <a:rPr lang="en-US" dirty="0" smtClean="0"/>
              <a:t> </a:t>
            </a:r>
            <a:r>
              <a:rPr lang="en-US" dirty="0" err="1" smtClean="0"/>
              <a:t>hoàn</a:t>
            </a:r>
            <a:r>
              <a:rPr lang="en-US" dirty="0" smtClean="0"/>
              <a:t> </a:t>
            </a:r>
            <a:r>
              <a:rPr lang="en-US" dirty="0" err="1" smtClean="0"/>
              <a:t>và</a:t>
            </a:r>
            <a:r>
              <a:rPr lang="en-US" dirty="0" smtClean="0"/>
              <a:t> </a:t>
            </a:r>
            <a:r>
              <a:rPr lang="en-US" dirty="0" err="1" smtClean="0"/>
              <a:t>hô</a:t>
            </a:r>
            <a:r>
              <a:rPr lang="en-US" dirty="0" smtClean="0"/>
              <a:t> </a:t>
            </a:r>
            <a:r>
              <a:rPr lang="en-US" dirty="0" err="1" smtClean="0"/>
              <a:t>hấp</a:t>
            </a:r>
            <a:endParaRPr lang="en-US" dirty="0" smtClean="0"/>
          </a:p>
          <a:p>
            <a:pPr marL="914400" lvl="1" indent="-514350" algn="just">
              <a:buAutoNum type="arabicPeriod"/>
            </a:pPr>
            <a:r>
              <a:rPr lang="en-US" dirty="0" err="1" smtClean="0"/>
              <a:t>Bài</a:t>
            </a:r>
            <a:r>
              <a:rPr lang="en-US" dirty="0" smtClean="0"/>
              <a:t> </a:t>
            </a:r>
            <a:r>
              <a:rPr lang="en-US" dirty="0" err="1" smtClean="0"/>
              <a:t>tiết</a:t>
            </a:r>
            <a:endParaRPr lang="en-US" dirty="0" smtClean="0"/>
          </a:p>
          <a:p>
            <a:pPr marL="0" indent="0" algn="just">
              <a:buNone/>
            </a:pPr>
            <a:r>
              <a:rPr lang="en-US" sz="2800" b="1" dirty="0" smtClean="0"/>
              <a:t>III. </a:t>
            </a:r>
            <a:r>
              <a:rPr lang="en-US" sz="2800" b="1" u="sng" dirty="0" err="1" smtClean="0"/>
              <a:t>Thần</a:t>
            </a:r>
            <a:r>
              <a:rPr lang="en-US" sz="2800" b="1" u="sng" dirty="0" smtClean="0"/>
              <a:t> </a:t>
            </a:r>
            <a:r>
              <a:rPr lang="en-US" sz="2800" b="1" u="sng" dirty="0" err="1" smtClean="0"/>
              <a:t>kinh</a:t>
            </a:r>
            <a:r>
              <a:rPr lang="en-US" sz="2800" b="1" u="sng" dirty="0" smtClean="0"/>
              <a:t> </a:t>
            </a:r>
            <a:r>
              <a:rPr lang="en-US" sz="2800" b="1" u="sng" dirty="0" err="1" smtClean="0"/>
              <a:t>và</a:t>
            </a:r>
            <a:r>
              <a:rPr lang="en-US" sz="2800" b="1" u="sng" dirty="0" smtClean="0"/>
              <a:t> </a:t>
            </a:r>
            <a:r>
              <a:rPr lang="en-US" sz="2800" b="1" u="sng" dirty="0" err="1" smtClean="0"/>
              <a:t>giác</a:t>
            </a:r>
            <a:r>
              <a:rPr lang="en-US" sz="2800" b="1" u="sng" dirty="0" smtClean="0"/>
              <a:t> </a:t>
            </a:r>
            <a:r>
              <a:rPr lang="en-US" sz="2800" b="1" u="sng" dirty="0" err="1" smtClean="0"/>
              <a:t>quan</a:t>
            </a:r>
            <a:endParaRPr lang="en-US" sz="2800" b="1" u="sng" dirty="0" smtClean="0"/>
          </a:p>
          <a:p>
            <a:pPr marL="0" indent="0" algn="just">
              <a:buNone/>
            </a:pPr>
            <a:r>
              <a:rPr lang="en-US" sz="2800" dirty="0" smtClean="0"/>
              <a:t>    1. </a:t>
            </a:r>
            <a:r>
              <a:rPr lang="en-US" sz="2800" dirty="0" err="1" smtClean="0"/>
              <a:t>Thần</a:t>
            </a:r>
            <a:r>
              <a:rPr lang="en-US" sz="2800" dirty="0" smtClean="0"/>
              <a:t> </a:t>
            </a:r>
            <a:r>
              <a:rPr lang="en-US" sz="2800" dirty="0" err="1" smtClean="0"/>
              <a:t>kinh</a:t>
            </a:r>
            <a:endParaRPr lang="en-US" sz="2800" dirty="0" smtClean="0"/>
          </a:p>
          <a:p>
            <a:pPr marL="0" indent="0" algn="just">
              <a:buNone/>
            </a:pPr>
            <a:r>
              <a:rPr lang="en-US" sz="2800" dirty="0" smtClean="0"/>
              <a:t>    2. </a:t>
            </a:r>
            <a:r>
              <a:rPr lang="en-US" sz="2800" dirty="0" err="1" smtClean="0"/>
              <a:t>Giác</a:t>
            </a:r>
            <a:r>
              <a:rPr lang="en-US" sz="2800" dirty="0" smtClean="0"/>
              <a:t> </a:t>
            </a:r>
            <a:r>
              <a:rPr lang="en-US" sz="2800" dirty="0" err="1" smtClean="0"/>
              <a:t>quan</a:t>
            </a:r>
            <a:endParaRPr lang="en-US" sz="2800" dirty="0" smtClean="0"/>
          </a:p>
          <a:p>
            <a:pPr marL="0" indent="0" algn="just">
              <a:buNone/>
            </a:pPr>
            <a:endParaRPr lang="en-US" sz="2800" dirty="0"/>
          </a:p>
        </p:txBody>
      </p:sp>
      <p:sp>
        <p:nvSpPr>
          <p:cNvPr id="4" name="TextBox 3"/>
          <p:cNvSpPr txBox="1"/>
          <p:nvPr/>
        </p:nvSpPr>
        <p:spPr>
          <a:xfrm>
            <a:off x="251520" y="188640"/>
            <a:ext cx="2376264" cy="892552"/>
          </a:xfrm>
          <a:prstGeom prst="rect">
            <a:avLst/>
          </a:prstGeom>
          <a:noFill/>
          <a:ln w="38100">
            <a:solidFill>
              <a:srgbClr val="002060"/>
            </a:solidFill>
          </a:ln>
        </p:spPr>
        <p:txBody>
          <a:bodyPr wrap="square" rtlCol="0">
            <a:spAutoFit/>
          </a:bodyPr>
          <a:lstStyle/>
          <a:p>
            <a:pPr algn="just"/>
            <a:r>
              <a:rPr lang="en-US" sz="2600" b="1" u="sng" dirty="0" err="1" smtClean="0">
                <a:latin typeface="Times New Roman" pitchFamily="18" charset="0"/>
                <a:cs typeface="Times New Roman" pitchFamily="18" charset="0"/>
              </a:rPr>
              <a:t>Bài</a:t>
            </a:r>
            <a:r>
              <a:rPr lang="en-US" sz="2600" b="1" u="sng" dirty="0" smtClean="0">
                <a:latin typeface="Times New Roman" pitchFamily="18" charset="0"/>
                <a:cs typeface="Times New Roman" pitchFamily="18" charset="0"/>
              </a:rPr>
              <a:t> </a:t>
            </a:r>
            <a:r>
              <a:rPr lang="en-US" sz="2600" b="1" u="sng" dirty="0" smtClean="0">
                <a:latin typeface="Times New Roman" pitchFamily="18" charset="0"/>
                <a:cs typeface="Times New Roman" pitchFamily="18" charset="0"/>
              </a:rPr>
              <a:t>39- </a:t>
            </a:r>
            <a:r>
              <a:rPr lang="en-US" sz="2600" b="1" u="sng" dirty="0" err="1">
                <a:latin typeface="Times New Roman" pitchFamily="18" charset="0"/>
                <a:cs typeface="Times New Roman" pitchFamily="18" charset="0"/>
              </a:rPr>
              <a:t>T</a:t>
            </a:r>
            <a:r>
              <a:rPr lang="en-US" sz="2600" b="1" u="sng" dirty="0" err="1" smtClean="0">
                <a:latin typeface="Times New Roman" pitchFamily="18" charset="0"/>
                <a:cs typeface="Times New Roman" pitchFamily="18" charset="0"/>
              </a:rPr>
              <a:t>iết</a:t>
            </a:r>
            <a:r>
              <a:rPr lang="en-US" sz="2600" b="1" u="sng" dirty="0" smtClean="0">
                <a:latin typeface="Times New Roman" pitchFamily="18" charset="0"/>
                <a:cs typeface="Times New Roman" pitchFamily="18" charset="0"/>
              </a:rPr>
              <a:t> 43</a:t>
            </a:r>
            <a:endParaRPr lang="en-US" sz="2600" b="1" u="sng" dirty="0" smtClean="0">
              <a:latin typeface="Times New Roman" pitchFamily="18" charset="0"/>
              <a:cs typeface="Times New Roman" pitchFamily="18" charset="0"/>
            </a:endParaRPr>
          </a:p>
          <a:p>
            <a:pPr algn="just"/>
            <a:endParaRPr lang="en-US" sz="26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36531647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6660232" cy="892552"/>
          </a:xfrm>
          <a:noFill/>
          <a:ln w="38100" cmpd="thinThick">
            <a:solidFill>
              <a:srgbClr val="002060"/>
            </a:solidFill>
          </a:ln>
        </p:spPr>
        <p:txBody>
          <a:bodyPr>
            <a:noAutofit/>
          </a:bodyPr>
          <a:lstStyle/>
          <a:p>
            <a:r>
              <a:rPr lang="en-US" sz="3100" b="1" dirty="0" smtClean="0">
                <a:solidFill>
                  <a:srgbClr val="FF0000"/>
                </a:solidFill>
              </a:rPr>
              <a:t>CẤU TẠO TRONG CỦA THẰN LẰN </a:t>
            </a:r>
            <a:endParaRPr lang="en-US" sz="3100" b="1" dirty="0">
              <a:solidFill>
                <a:srgbClr val="FF0000"/>
              </a:solidFill>
            </a:endParaRPr>
          </a:p>
        </p:txBody>
      </p:sp>
      <p:sp>
        <p:nvSpPr>
          <p:cNvPr id="3" name="Content Placeholder 2"/>
          <p:cNvSpPr>
            <a:spLocks noGrp="1"/>
          </p:cNvSpPr>
          <p:nvPr>
            <p:ph idx="1"/>
          </p:nvPr>
        </p:nvSpPr>
        <p:spPr>
          <a:xfrm>
            <a:off x="179512" y="1163885"/>
            <a:ext cx="2736304" cy="608931"/>
          </a:xfrm>
          <a:noFill/>
        </p:spPr>
        <p:txBody>
          <a:bodyPr>
            <a:noAutofit/>
          </a:bodyPr>
          <a:lstStyle/>
          <a:p>
            <a:pPr marL="571500" indent="-571500" algn="just">
              <a:buAutoNum type="romanUcPeriod"/>
            </a:pPr>
            <a:r>
              <a:rPr lang="en-US" b="1" u="sng" dirty="0" err="1" smtClean="0"/>
              <a:t>Bộ</a:t>
            </a:r>
            <a:r>
              <a:rPr lang="en-US" b="1" u="sng" dirty="0" smtClean="0"/>
              <a:t> </a:t>
            </a:r>
            <a:r>
              <a:rPr lang="en-US" b="1" u="sng" dirty="0" err="1" smtClean="0"/>
              <a:t>xương</a:t>
            </a:r>
            <a:endParaRPr lang="en-US" b="1" u="sng" dirty="0"/>
          </a:p>
        </p:txBody>
      </p:sp>
      <p:sp>
        <p:nvSpPr>
          <p:cNvPr id="4" name="TextBox 3"/>
          <p:cNvSpPr txBox="1"/>
          <p:nvPr/>
        </p:nvSpPr>
        <p:spPr>
          <a:xfrm>
            <a:off x="107504" y="188640"/>
            <a:ext cx="2376264" cy="492443"/>
          </a:xfrm>
          <a:prstGeom prst="rect">
            <a:avLst/>
          </a:prstGeom>
          <a:noFill/>
          <a:ln w="38100">
            <a:solidFill>
              <a:srgbClr val="002060"/>
            </a:solidFill>
          </a:ln>
        </p:spPr>
        <p:txBody>
          <a:bodyPr wrap="square" rtlCol="0">
            <a:spAutoFit/>
          </a:bodyPr>
          <a:lstStyle/>
          <a:p>
            <a:pPr algn="just"/>
            <a:r>
              <a:rPr lang="en-US" sz="2600" b="1" u="sng" dirty="0" err="1" smtClean="0">
                <a:latin typeface="Times New Roman" pitchFamily="18" charset="0"/>
                <a:cs typeface="Times New Roman" pitchFamily="18" charset="0"/>
              </a:rPr>
              <a:t>Bài</a:t>
            </a:r>
            <a:r>
              <a:rPr lang="en-US" sz="2600" b="1" u="sng" dirty="0" smtClean="0">
                <a:latin typeface="Times New Roman" pitchFamily="18" charset="0"/>
                <a:cs typeface="Times New Roman" pitchFamily="18" charset="0"/>
              </a:rPr>
              <a:t> 39 – </a:t>
            </a:r>
            <a:r>
              <a:rPr lang="en-US" sz="2600" b="1" u="sng" dirty="0" err="1" smtClean="0">
                <a:latin typeface="Times New Roman" pitchFamily="18" charset="0"/>
                <a:cs typeface="Times New Roman" pitchFamily="18" charset="0"/>
              </a:rPr>
              <a:t>Tiết</a:t>
            </a:r>
            <a:r>
              <a:rPr lang="en-US" sz="2600" b="1" u="sng" dirty="0" smtClean="0">
                <a:latin typeface="Times New Roman" pitchFamily="18" charset="0"/>
                <a:cs typeface="Times New Roman" pitchFamily="18" charset="0"/>
              </a:rPr>
              <a:t> </a:t>
            </a:r>
            <a:r>
              <a:rPr lang="en-US" sz="2600" b="1" u="sng" dirty="0" smtClean="0">
                <a:latin typeface="Times New Roman" pitchFamily="18" charset="0"/>
                <a:cs typeface="Times New Roman" pitchFamily="18" charset="0"/>
              </a:rPr>
              <a:t>43</a:t>
            </a:r>
            <a:endParaRPr lang="en-US" sz="2600" b="1" u="sng" dirty="0" smtClean="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2816"/>
            <a:ext cx="9144000" cy="2605192"/>
          </a:xfrm>
          <a:prstGeom prst="rect">
            <a:avLst/>
          </a:prstGeom>
        </p:spPr>
      </p:pic>
      <p:sp>
        <p:nvSpPr>
          <p:cNvPr id="7" name="TextBox 6"/>
          <p:cNvSpPr txBox="1"/>
          <p:nvPr/>
        </p:nvSpPr>
        <p:spPr>
          <a:xfrm>
            <a:off x="899592" y="4293096"/>
            <a:ext cx="648072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i="1" dirty="0" err="1" smtClean="0">
                <a:latin typeface="Times New Roman" pitchFamily="18" charset="0"/>
                <a:cs typeface="Times New Roman" pitchFamily="18" charset="0"/>
              </a:rPr>
              <a:t>Em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hãy</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xác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định</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các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xương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thằn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lằn</a:t>
            </a:r>
            <a:r>
              <a:rPr lang="en-US" sz="2800" b="1" i="1" dirty="0" smtClean="0">
                <a:latin typeface="Times New Roman" pitchFamily="18" charset="0"/>
                <a:cs typeface="Times New Roman" pitchFamily="18" charset="0"/>
              </a:rPr>
              <a:t>.</a:t>
            </a:r>
            <a:endParaRPr lang="en-US" sz="2800" b="1" i="1" dirty="0">
              <a:latin typeface="Times New Roman" pitchFamily="18" charset="0"/>
              <a:cs typeface="Times New Roman" pitchFamily="18" charset="0"/>
            </a:endParaRPr>
          </a:p>
        </p:txBody>
      </p:sp>
      <p:sp>
        <p:nvSpPr>
          <p:cNvPr id="8" name="Right Arrow 7"/>
          <p:cNvSpPr/>
          <p:nvPr/>
        </p:nvSpPr>
        <p:spPr>
          <a:xfrm>
            <a:off x="251521" y="4863195"/>
            <a:ext cx="8280920" cy="186349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467544" y="5301208"/>
            <a:ext cx="7776864" cy="954107"/>
          </a:xfrm>
          <a:prstGeom prst="rect">
            <a:avLst/>
          </a:prstGeom>
          <a:noFill/>
        </p:spPr>
        <p:txBody>
          <a:bodyPr wrap="square" rtlCol="0">
            <a:spAutoFit/>
          </a:bodyPr>
          <a:lstStyle/>
          <a:p>
            <a:pPr algn="ctr"/>
            <a:r>
              <a:rPr lang="en-AU" sz="2800" dirty="0" err="1" smtClean="0">
                <a:latin typeface="Times New Roman" pitchFamily="18" charset="0"/>
                <a:cs typeface="Times New Roman" pitchFamily="18" charset="0"/>
              </a:rPr>
              <a:t>Sự</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xuất</a:t>
            </a:r>
            <a:r>
              <a:rPr lang="en-AU" sz="2800" dirty="0" smtClean="0">
                <a:latin typeface="Times New Roman" pitchFamily="18" charset="0"/>
                <a:cs typeface="Times New Roman" pitchFamily="18" charset="0"/>
              </a:rPr>
              <a:t> </a:t>
            </a:r>
            <a:r>
              <a:rPr lang="en-AU" sz="2800" dirty="0" err="1">
                <a:latin typeface="Times New Roman" pitchFamily="18" charset="0"/>
                <a:cs typeface="Times New Roman" pitchFamily="18" charset="0"/>
              </a:rPr>
              <a:t>hiện</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của</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xương</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sườn</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cùng</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với</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xương</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mỏ</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ác</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có</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vai</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trò</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quan</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trọng</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trong</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sự</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hô</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hấp</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của</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thằn</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lằn</a:t>
            </a:r>
            <a:r>
              <a:rPr lang="en-AU"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6411331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192" y="0"/>
            <a:ext cx="6156176" cy="892552"/>
          </a:xfrm>
          <a:noFill/>
          <a:ln w="38100" cmpd="thinThick">
            <a:solidFill>
              <a:srgbClr val="002060"/>
            </a:solidFill>
          </a:ln>
        </p:spPr>
        <p:txBody>
          <a:bodyPr>
            <a:normAutofit/>
          </a:bodyPr>
          <a:lstStyle/>
          <a:p>
            <a:r>
              <a:rPr lang="en-US" sz="2800" b="1" dirty="0" smtClean="0">
                <a:solidFill>
                  <a:srgbClr val="FF0000"/>
                </a:solidFill>
              </a:rPr>
              <a:t>CẤU TẠO TRONG CỦA THẰN LẰN </a:t>
            </a:r>
            <a:endParaRPr lang="en-US" sz="2800" b="1" dirty="0">
              <a:solidFill>
                <a:srgbClr val="FF0000"/>
              </a:solidFill>
            </a:endParaRPr>
          </a:p>
        </p:txBody>
      </p:sp>
      <p:sp>
        <p:nvSpPr>
          <p:cNvPr id="3" name="Content Placeholder 2"/>
          <p:cNvSpPr>
            <a:spLocks noGrp="1"/>
          </p:cNvSpPr>
          <p:nvPr>
            <p:ph idx="1"/>
          </p:nvPr>
        </p:nvSpPr>
        <p:spPr>
          <a:xfrm>
            <a:off x="179512" y="947861"/>
            <a:ext cx="2314600" cy="608931"/>
          </a:xfrm>
          <a:noFill/>
        </p:spPr>
        <p:txBody>
          <a:bodyPr>
            <a:noAutofit/>
          </a:bodyPr>
          <a:lstStyle/>
          <a:p>
            <a:pPr marL="571500" indent="-571500" algn="just">
              <a:buAutoNum type="romanUcPeriod"/>
            </a:pPr>
            <a:r>
              <a:rPr lang="en-US" sz="2800" b="1" u="sng" dirty="0" err="1" smtClean="0"/>
              <a:t>Bộ</a:t>
            </a:r>
            <a:r>
              <a:rPr lang="en-US" sz="2800" b="1" u="sng" dirty="0" smtClean="0"/>
              <a:t> </a:t>
            </a:r>
            <a:r>
              <a:rPr lang="en-US" sz="2800" b="1" u="sng" dirty="0" err="1" smtClean="0"/>
              <a:t>xương</a:t>
            </a:r>
            <a:endParaRPr lang="en-US" sz="2800" b="1" u="sng"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025492"/>
            <a:ext cx="3821559" cy="2723255"/>
          </a:xfrm>
          <a:prstGeom prst="rect">
            <a:avLst/>
          </a:prstGeom>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566846"/>
            <a:ext cx="8052451" cy="2294202"/>
          </a:xfrm>
          <a:prstGeom prst="rect">
            <a:avLst/>
          </a:prstGeom>
        </p:spPr>
        <p:style>
          <a:lnRef idx="2">
            <a:schemeClr val="dk1"/>
          </a:lnRef>
          <a:fillRef idx="1">
            <a:schemeClr val="lt1"/>
          </a:fillRef>
          <a:effectRef idx="0">
            <a:schemeClr val="dk1"/>
          </a:effectRef>
          <a:fontRef idx="minor">
            <a:schemeClr val="dk1"/>
          </a:fontRef>
        </p:style>
      </p:pic>
      <p:sp>
        <p:nvSpPr>
          <p:cNvPr id="8" name="Cloud 7"/>
          <p:cNvSpPr/>
          <p:nvPr/>
        </p:nvSpPr>
        <p:spPr>
          <a:xfrm>
            <a:off x="4139952" y="3933056"/>
            <a:ext cx="4104456" cy="2283829"/>
          </a:xfrm>
          <a:prstGeom prst="cloud">
            <a:avLst/>
          </a:prstGeom>
          <a:solidFill>
            <a:schemeClr val="accent6">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84445" y="4200661"/>
            <a:ext cx="3299923" cy="1815882"/>
          </a:xfrm>
          <a:prstGeom prst="rect">
            <a:avLst/>
          </a:prstGeom>
          <a:noFill/>
        </p:spPr>
        <p:txBody>
          <a:bodyPr wrap="square" rtlCol="0">
            <a:spAutoFit/>
          </a:bodyPr>
          <a:lstStyle/>
          <a:p>
            <a:pPr algn="ctr"/>
            <a:r>
              <a:rPr lang="en-US" sz="2800" b="1" dirty="0" err="1">
                <a:latin typeface="Times New Roman" pitchFamily="18" charset="0"/>
                <a:cs typeface="Times New Roman" pitchFamily="18" charset="0"/>
              </a:rPr>
              <a:t>Hãy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thằn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lằn</a:t>
            </a:r>
            <a:r>
              <a:rPr lang="en-US" sz="2800" b="1" dirty="0">
                <a:latin typeface="Times New Roman" pitchFamily="18" charset="0"/>
                <a:cs typeface="Times New Roman" pitchFamily="18" charset="0"/>
              </a:rPr>
              <a:t> so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ếch</a:t>
            </a:r>
            <a:r>
              <a:rPr lang="en-US" sz="2800" b="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600454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680" y="2509957"/>
            <a:ext cx="3024336" cy="1680657"/>
          </a:xfrm>
          <a:solidFill>
            <a:schemeClr val="accent6">
              <a:lumMod val="40000"/>
              <a:lumOff val="60000"/>
            </a:schemeClr>
          </a:solidFill>
          <a:ln>
            <a:solidFill>
              <a:schemeClr val="accent2">
                <a:lumMod val="60000"/>
                <a:lumOff val="40000"/>
              </a:schemeClr>
            </a:solidFill>
          </a:ln>
        </p:spPr>
        <p:txBody>
          <a:bodyPr>
            <a:normAutofit/>
          </a:bodyPr>
          <a:lstStyle/>
          <a:p>
            <a:pPr algn="just"/>
            <a:r>
              <a:rPr lang="en-US" sz="2800" dirty="0" smtClean="0">
                <a:cs typeface="Times New Roman" pitchFamily="18" charset="0"/>
              </a:rPr>
              <a:t>- </a:t>
            </a:r>
            <a:r>
              <a:rPr lang="en-US" sz="2800" dirty="0" err="1" smtClean="0">
                <a:cs typeface="Times New Roman" pitchFamily="18" charset="0"/>
              </a:rPr>
              <a:t>Xác</a:t>
            </a:r>
            <a:r>
              <a:rPr lang="en-US" sz="2800" dirty="0" smtClean="0">
                <a:cs typeface="Times New Roman" pitchFamily="18" charset="0"/>
              </a:rPr>
              <a:t> </a:t>
            </a:r>
            <a:r>
              <a:rPr lang="en-US" sz="2800" dirty="0" err="1" smtClean="0">
                <a:cs typeface="Times New Roman" pitchFamily="18" charset="0"/>
              </a:rPr>
              <a:t>định</a:t>
            </a:r>
            <a:r>
              <a:rPr lang="en-US" sz="2800" dirty="0" smtClean="0">
                <a:cs typeface="Times New Roman" pitchFamily="18" charset="0"/>
              </a:rPr>
              <a:t> </a:t>
            </a:r>
            <a:r>
              <a:rPr lang="en-US" sz="2800" dirty="0" err="1" smtClean="0">
                <a:cs typeface="Times New Roman" pitchFamily="18" charset="0"/>
              </a:rPr>
              <a:t>các</a:t>
            </a:r>
            <a:r>
              <a:rPr lang="en-US" sz="2800" dirty="0" smtClean="0">
                <a:cs typeface="Times New Roman" pitchFamily="18" charset="0"/>
              </a:rPr>
              <a:t> </a:t>
            </a:r>
            <a:r>
              <a:rPr lang="en-US" sz="2800" dirty="0" err="1" smtClean="0">
                <a:cs typeface="Times New Roman" pitchFamily="18" charset="0"/>
              </a:rPr>
              <a:t>bộ</a:t>
            </a:r>
            <a:r>
              <a:rPr lang="en-US" sz="2800" dirty="0" smtClean="0">
                <a:cs typeface="Times New Roman" pitchFamily="18" charset="0"/>
              </a:rPr>
              <a:t> </a:t>
            </a:r>
            <a:r>
              <a:rPr lang="en-US" sz="2800" dirty="0" err="1" smtClean="0">
                <a:cs typeface="Times New Roman" pitchFamily="18" charset="0"/>
              </a:rPr>
              <a:t>phận</a:t>
            </a:r>
            <a:r>
              <a:rPr lang="en-US" sz="2800" dirty="0" smtClean="0">
                <a:cs typeface="Times New Roman" pitchFamily="18" charset="0"/>
              </a:rPr>
              <a:t> </a:t>
            </a:r>
            <a:r>
              <a:rPr lang="en-US" sz="2800" dirty="0" err="1" smtClean="0">
                <a:cs typeface="Times New Roman" pitchFamily="18" charset="0"/>
              </a:rPr>
              <a:t>thuộc</a:t>
            </a:r>
            <a:r>
              <a:rPr lang="en-US" sz="2800" dirty="0" smtClean="0">
                <a:cs typeface="Times New Roman" pitchFamily="18" charset="0"/>
              </a:rPr>
              <a:t> </a:t>
            </a:r>
            <a:r>
              <a:rPr lang="en-US" sz="2800" dirty="0" err="1" smtClean="0">
                <a:cs typeface="Times New Roman" pitchFamily="18" charset="0"/>
              </a:rPr>
              <a:t>hệ</a:t>
            </a:r>
            <a:r>
              <a:rPr lang="en-US" sz="2800" dirty="0" smtClean="0">
                <a:cs typeface="Times New Roman" pitchFamily="18" charset="0"/>
              </a:rPr>
              <a:t> </a:t>
            </a:r>
            <a:r>
              <a:rPr lang="en-US" sz="2800" dirty="0" err="1" smtClean="0">
                <a:cs typeface="Times New Roman" pitchFamily="18" charset="0"/>
              </a:rPr>
              <a:t>tiêu</a:t>
            </a:r>
            <a:r>
              <a:rPr lang="en-US" sz="2800" dirty="0" smtClean="0">
                <a:cs typeface="Times New Roman" pitchFamily="18" charset="0"/>
              </a:rPr>
              <a:t> </a:t>
            </a:r>
            <a:r>
              <a:rPr lang="en-US" sz="2800" dirty="0" err="1" smtClean="0">
                <a:cs typeface="Times New Roman" pitchFamily="18" charset="0"/>
              </a:rPr>
              <a:t>hóa</a:t>
            </a:r>
            <a:r>
              <a:rPr lang="en-US" sz="2800" dirty="0" smtClean="0">
                <a:cs typeface="Times New Roman" pitchFamily="18" charset="0"/>
              </a:rPr>
              <a:t> </a:t>
            </a:r>
            <a:r>
              <a:rPr lang="en-US" sz="2800" dirty="0" err="1" smtClean="0">
                <a:cs typeface="Times New Roman" pitchFamily="18" charset="0"/>
              </a:rPr>
              <a:t>của</a:t>
            </a:r>
            <a:r>
              <a:rPr lang="en-US" sz="2800" dirty="0" smtClean="0">
                <a:cs typeface="Times New Roman" pitchFamily="18" charset="0"/>
              </a:rPr>
              <a:t> </a:t>
            </a:r>
            <a:r>
              <a:rPr lang="en-US" sz="2800" dirty="0" err="1" smtClean="0">
                <a:cs typeface="Times New Roman" pitchFamily="18" charset="0"/>
              </a:rPr>
              <a:t>thằn</a:t>
            </a:r>
            <a:r>
              <a:rPr lang="en-US" sz="2800" dirty="0" smtClean="0">
                <a:cs typeface="Times New Roman" pitchFamily="18" charset="0"/>
              </a:rPr>
              <a:t> </a:t>
            </a:r>
            <a:r>
              <a:rPr lang="en-US" sz="2800" dirty="0" err="1" smtClean="0">
                <a:cs typeface="Times New Roman" pitchFamily="18" charset="0"/>
              </a:rPr>
              <a:t>lằn</a:t>
            </a:r>
            <a:r>
              <a:rPr lang="en-US" sz="2800" dirty="0" smtClean="0">
                <a:cs typeface="Times New Roman" pitchFamily="18" charset="0"/>
              </a:rPr>
              <a:t>?</a:t>
            </a:r>
            <a:endParaRPr lang="en-US" sz="2800" dirty="0">
              <a:cs typeface="Times New Roman" pitchFamily="18" charset="0"/>
            </a:endParaRPr>
          </a:p>
        </p:txBody>
      </p:sp>
      <p:pic>
        <p:nvPicPr>
          <p:cNvPr id="4" name="Picture 4" descr="CAU TAO TRONG THAN LA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06120" y="968131"/>
            <a:ext cx="4716016"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375383" y="1221758"/>
            <a:ext cx="1568187" cy="461665"/>
          </a:xfrm>
          <a:prstGeom prst="rect">
            <a:avLst/>
          </a:prstGeom>
          <a:solidFill>
            <a:srgbClr val="92D050"/>
          </a:solidFill>
        </p:spPr>
        <p:txBody>
          <a:bodyPr wrap="square" rtlCol="0">
            <a:spAutoFit/>
          </a:bodyPr>
          <a:lstStyle/>
          <a:p>
            <a:pPr algn="ct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quản</a:t>
            </a:r>
            <a:endParaRPr lang="en-US" sz="2400" dirty="0">
              <a:latin typeface="Times New Roman" pitchFamily="18" charset="0"/>
              <a:cs typeface="Times New Roman" pitchFamily="18" charset="0"/>
            </a:endParaRPr>
          </a:p>
        </p:txBody>
      </p:sp>
      <p:sp>
        <p:nvSpPr>
          <p:cNvPr id="6" name="TextBox 5"/>
          <p:cNvSpPr txBox="1"/>
          <p:nvPr/>
        </p:nvSpPr>
        <p:spPr>
          <a:xfrm>
            <a:off x="7884368" y="3133730"/>
            <a:ext cx="1224136" cy="461665"/>
          </a:xfrm>
          <a:prstGeom prst="rect">
            <a:avLst/>
          </a:prstGeom>
          <a:solidFill>
            <a:srgbClr val="92D050"/>
          </a:solidFill>
        </p:spPr>
        <p:txBody>
          <a:bodyPr wrap="square" rtlCol="0">
            <a:spAutoFit/>
          </a:bodyPr>
          <a:lstStyle/>
          <a:p>
            <a:pPr algn="ctr"/>
            <a:r>
              <a:rPr lang="en-US" sz="2400" dirty="0" err="1" smtClean="0">
                <a:latin typeface="Times New Roman" pitchFamily="18" charset="0"/>
                <a:cs typeface="Times New Roman" pitchFamily="18" charset="0"/>
              </a:rPr>
              <a:t>Dạ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dày</a:t>
            </a:r>
            <a:endParaRPr lang="en-US" sz="2400" dirty="0">
              <a:latin typeface="Times New Roman" pitchFamily="18" charset="0"/>
              <a:cs typeface="Times New Roman" pitchFamily="18" charset="0"/>
            </a:endParaRPr>
          </a:p>
        </p:txBody>
      </p:sp>
      <p:sp>
        <p:nvSpPr>
          <p:cNvPr id="7" name="TextBox 6"/>
          <p:cNvSpPr txBox="1"/>
          <p:nvPr/>
        </p:nvSpPr>
        <p:spPr>
          <a:xfrm>
            <a:off x="7740352" y="4077072"/>
            <a:ext cx="1407430" cy="461665"/>
          </a:xfrm>
          <a:prstGeom prst="rect">
            <a:avLst/>
          </a:prstGeom>
          <a:solidFill>
            <a:srgbClr val="92D050"/>
          </a:solidFill>
        </p:spPr>
        <p:txBody>
          <a:bodyPr wrap="square" rtlCol="0">
            <a:spAutoFit/>
          </a:bodyPr>
          <a:lstStyle/>
          <a:p>
            <a:pPr algn="ctr"/>
            <a:r>
              <a:rPr lang="en-US" sz="2400" dirty="0" err="1" smtClean="0">
                <a:latin typeface="Times New Roman" pitchFamily="18" charset="0"/>
                <a:cs typeface="Times New Roman" pitchFamily="18" charset="0"/>
              </a:rPr>
              <a:t>Ruột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non</a:t>
            </a:r>
            <a:endParaRPr lang="en-US" sz="2400" dirty="0">
              <a:latin typeface="Times New Roman" pitchFamily="18" charset="0"/>
              <a:cs typeface="Times New Roman" pitchFamily="18" charset="0"/>
            </a:endParaRPr>
          </a:p>
        </p:txBody>
      </p:sp>
      <p:sp>
        <p:nvSpPr>
          <p:cNvPr id="8" name="TextBox 7"/>
          <p:cNvSpPr txBox="1"/>
          <p:nvPr/>
        </p:nvSpPr>
        <p:spPr>
          <a:xfrm>
            <a:off x="7555298" y="4983559"/>
            <a:ext cx="1409190" cy="461665"/>
          </a:xfrm>
          <a:prstGeom prst="rect">
            <a:avLst/>
          </a:prstGeom>
          <a:solidFill>
            <a:srgbClr val="92D050"/>
          </a:solidFill>
        </p:spPr>
        <p:txBody>
          <a:bodyPr wrap="square" rtlCol="0">
            <a:spAutoFit/>
          </a:bodyPr>
          <a:lstStyle/>
          <a:p>
            <a:pPr algn="ctr"/>
            <a:r>
              <a:rPr lang="en-US" sz="2400" dirty="0" err="1" smtClean="0">
                <a:latin typeface="Times New Roman" pitchFamily="18" charset="0"/>
                <a:cs typeface="Times New Roman" pitchFamily="18" charset="0"/>
              </a:rPr>
              <a:t>Ruột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già</a:t>
            </a:r>
            <a:endParaRPr lang="en-US" sz="2400" dirty="0">
              <a:latin typeface="Times New Roman" pitchFamily="18" charset="0"/>
              <a:cs typeface="Times New Roman" pitchFamily="18" charset="0"/>
            </a:endParaRPr>
          </a:p>
        </p:txBody>
      </p:sp>
      <p:sp>
        <p:nvSpPr>
          <p:cNvPr id="9" name="TextBox 8"/>
          <p:cNvSpPr txBox="1"/>
          <p:nvPr/>
        </p:nvSpPr>
        <p:spPr>
          <a:xfrm>
            <a:off x="5508104" y="6135687"/>
            <a:ext cx="1134126" cy="461665"/>
          </a:xfrm>
          <a:prstGeom prst="rect">
            <a:avLst/>
          </a:prstGeom>
          <a:solidFill>
            <a:srgbClr val="92D050"/>
          </a:solidFill>
        </p:spPr>
        <p:txBody>
          <a:bodyPr wrap="square" rtlCol="0">
            <a:spAutoFit/>
          </a:bodyPr>
          <a:lstStyle/>
          <a:p>
            <a:pPr algn="r"/>
            <a:r>
              <a:rPr lang="en-US" sz="2400" dirty="0" err="1" smtClean="0">
                <a:latin typeface="Times New Roman" pitchFamily="18" charset="0"/>
                <a:cs typeface="Times New Roman" pitchFamily="18" charset="0"/>
              </a:rPr>
              <a:t>Huyệt</a:t>
            </a:r>
            <a:endParaRPr lang="en-US" sz="2400" dirty="0">
              <a:latin typeface="Times New Roman" pitchFamily="18" charset="0"/>
              <a:cs typeface="Times New Roman" pitchFamily="18" charset="0"/>
            </a:endParaRPr>
          </a:p>
        </p:txBody>
      </p:sp>
      <p:sp>
        <p:nvSpPr>
          <p:cNvPr id="10" name="TextBox 9"/>
          <p:cNvSpPr txBox="1"/>
          <p:nvPr/>
        </p:nvSpPr>
        <p:spPr>
          <a:xfrm>
            <a:off x="6998569" y="1256163"/>
            <a:ext cx="216024"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1</a:t>
            </a:r>
            <a:endParaRPr lang="en-US" sz="2400" b="1" dirty="0">
              <a:latin typeface="Times New Roman" pitchFamily="18" charset="0"/>
              <a:cs typeface="Times New Roman" pitchFamily="18" charset="0"/>
            </a:endParaRPr>
          </a:p>
        </p:txBody>
      </p:sp>
      <p:sp>
        <p:nvSpPr>
          <p:cNvPr id="13" name="TextBox 12"/>
          <p:cNvSpPr txBox="1"/>
          <p:nvPr/>
        </p:nvSpPr>
        <p:spPr>
          <a:xfrm>
            <a:off x="7482483" y="3133730"/>
            <a:ext cx="283725"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2</a:t>
            </a:r>
          </a:p>
        </p:txBody>
      </p:sp>
      <p:sp>
        <p:nvSpPr>
          <p:cNvPr id="14" name="TextBox 13"/>
          <p:cNvSpPr txBox="1"/>
          <p:nvPr/>
        </p:nvSpPr>
        <p:spPr>
          <a:xfrm>
            <a:off x="7482483" y="4966309"/>
            <a:ext cx="307387"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4</a:t>
            </a:r>
            <a:endParaRPr lang="en-US" sz="2400" b="1" dirty="0">
              <a:latin typeface="Times New Roman" pitchFamily="18" charset="0"/>
              <a:cs typeface="Times New Roman" pitchFamily="18" charset="0"/>
            </a:endParaRPr>
          </a:p>
        </p:txBody>
      </p:sp>
      <p:sp>
        <p:nvSpPr>
          <p:cNvPr id="15" name="TextBox 14"/>
          <p:cNvSpPr txBox="1"/>
          <p:nvPr/>
        </p:nvSpPr>
        <p:spPr>
          <a:xfrm>
            <a:off x="7434766" y="3975387"/>
            <a:ext cx="300375"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3</a:t>
            </a:r>
          </a:p>
        </p:txBody>
      </p:sp>
      <p:sp>
        <p:nvSpPr>
          <p:cNvPr id="16" name="TextBox 15"/>
          <p:cNvSpPr txBox="1"/>
          <p:nvPr/>
        </p:nvSpPr>
        <p:spPr>
          <a:xfrm>
            <a:off x="7604586" y="3670998"/>
            <a:ext cx="279781"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8</a:t>
            </a:r>
          </a:p>
        </p:txBody>
      </p:sp>
      <p:sp>
        <p:nvSpPr>
          <p:cNvPr id="17" name="TextBox 16"/>
          <p:cNvSpPr txBox="1"/>
          <p:nvPr/>
        </p:nvSpPr>
        <p:spPr>
          <a:xfrm>
            <a:off x="5448258" y="6114752"/>
            <a:ext cx="414046"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5</a:t>
            </a:r>
          </a:p>
        </p:txBody>
      </p:sp>
      <p:sp>
        <p:nvSpPr>
          <p:cNvPr id="23" name="TextBox 22"/>
          <p:cNvSpPr txBox="1"/>
          <p:nvPr/>
        </p:nvSpPr>
        <p:spPr>
          <a:xfrm>
            <a:off x="4314132" y="2902897"/>
            <a:ext cx="305396"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6</a:t>
            </a:r>
          </a:p>
        </p:txBody>
      </p:sp>
      <p:sp>
        <p:nvSpPr>
          <p:cNvPr id="24" name="TextBox 23"/>
          <p:cNvSpPr txBox="1"/>
          <p:nvPr/>
        </p:nvSpPr>
        <p:spPr>
          <a:xfrm>
            <a:off x="4330940" y="3348345"/>
            <a:ext cx="288588"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7</a:t>
            </a:r>
            <a:endParaRPr lang="en-US" sz="2400" b="1" dirty="0">
              <a:latin typeface="Times New Roman" pitchFamily="18" charset="0"/>
              <a:cs typeface="Times New Roman" pitchFamily="18" charset="0"/>
            </a:endParaRPr>
          </a:p>
        </p:txBody>
      </p:sp>
      <p:sp>
        <p:nvSpPr>
          <p:cNvPr id="27" name="TextBox 26"/>
          <p:cNvSpPr txBox="1"/>
          <p:nvPr/>
        </p:nvSpPr>
        <p:spPr>
          <a:xfrm>
            <a:off x="7884368" y="3645024"/>
            <a:ext cx="714240" cy="400110"/>
          </a:xfrm>
          <a:prstGeom prst="rect">
            <a:avLst/>
          </a:prstGeom>
          <a:solidFill>
            <a:srgbClr val="FFC000"/>
          </a:solidFill>
        </p:spPr>
        <p:txBody>
          <a:bodyPr wrap="square" rtlCol="0">
            <a:spAutoFit/>
          </a:bodyPr>
          <a:lstStyle/>
          <a:p>
            <a:pPr algn="ctr"/>
            <a:r>
              <a:rPr lang="en-US" sz="2000" b="1" dirty="0" err="1" smtClean="0">
                <a:latin typeface="Times New Roman" pitchFamily="18" charset="0"/>
                <a:cs typeface="Times New Roman" pitchFamily="18" charset="0"/>
              </a:rPr>
              <a:t>Tụy</a:t>
            </a:r>
            <a:endParaRPr lang="en-US" sz="2000" b="1" dirty="0">
              <a:latin typeface="Times New Roman" pitchFamily="18" charset="0"/>
              <a:cs typeface="Times New Roman" pitchFamily="18" charset="0"/>
            </a:endParaRPr>
          </a:p>
        </p:txBody>
      </p:sp>
      <p:sp>
        <p:nvSpPr>
          <p:cNvPr id="28" name="TextBox 27"/>
          <p:cNvSpPr txBox="1"/>
          <p:nvPr/>
        </p:nvSpPr>
        <p:spPr>
          <a:xfrm>
            <a:off x="3311252" y="2860732"/>
            <a:ext cx="1059202" cy="400110"/>
          </a:xfrm>
          <a:prstGeom prst="rect">
            <a:avLst/>
          </a:prstGeom>
          <a:solidFill>
            <a:srgbClr val="FFC000"/>
          </a:solidFill>
        </p:spPr>
        <p:txBody>
          <a:bodyPr wrap="square" rtlCol="0">
            <a:spAutoFit/>
          </a:bodyPr>
          <a:lstStyle/>
          <a:p>
            <a:pPr algn="ctr"/>
            <a:r>
              <a:rPr lang="en-US" sz="2000" b="1" dirty="0" err="1" smtClean="0">
                <a:latin typeface="Times New Roman" pitchFamily="18" charset="0"/>
                <a:cs typeface="Times New Roman" pitchFamily="18" charset="0"/>
              </a:rPr>
              <a:t>Gan</a:t>
            </a:r>
            <a:endParaRPr lang="en-US" sz="2000" b="1" dirty="0">
              <a:latin typeface="Times New Roman" pitchFamily="18" charset="0"/>
              <a:cs typeface="Times New Roman" pitchFamily="18" charset="0"/>
            </a:endParaRPr>
          </a:p>
        </p:txBody>
      </p:sp>
      <p:sp>
        <p:nvSpPr>
          <p:cNvPr id="29" name="TextBox 28"/>
          <p:cNvSpPr txBox="1"/>
          <p:nvPr/>
        </p:nvSpPr>
        <p:spPr>
          <a:xfrm>
            <a:off x="3311252" y="3328839"/>
            <a:ext cx="1059202" cy="400110"/>
          </a:xfrm>
          <a:prstGeom prst="rect">
            <a:avLst/>
          </a:prstGeom>
          <a:solidFill>
            <a:srgbClr val="FFC000"/>
          </a:solidFill>
        </p:spPr>
        <p:txBody>
          <a:bodyPr wrap="square" rtlCol="0">
            <a:spAutoFit/>
          </a:bodyPr>
          <a:lstStyle/>
          <a:p>
            <a:pPr algn="ctr"/>
            <a:r>
              <a:rPr lang="en-US" sz="2000" b="1" dirty="0" err="1" smtClean="0">
                <a:latin typeface="Times New Roman" pitchFamily="18" charset="0"/>
                <a:cs typeface="Times New Roman" pitchFamily="18" charset="0"/>
              </a:rPr>
              <a:t>Mật</a:t>
            </a:r>
            <a:endParaRPr lang="en-US" sz="2000" b="1" dirty="0">
              <a:latin typeface="Times New Roman" pitchFamily="18" charset="0"/>
              <a:cs typeface="Times New Roman" pitchFamily="18" charset="0"/>
            </a:endParaRPr>
          </a:p>
        </p:txBody>
      </p:sp>
      <p:sp>
        <p:nvSpPr>
          <p:cNvPr id="32" name="Rectangle 31"/>
          <p:cNvSpPr/>
          <p:nvPr/>
        </p:nvSpPr>
        <p:spPr>
          <a:xfrm>
            <a:off x="4962204" y="2552307"/>
            <a:ext cx="32403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4" name="Rectangle 33"/>
          <p:cNvSpPr/>
          <p:nvPr/>
        </p:nvSpPr>
        <p:spPr>
          <a:xfrm>
            <a:off x="4854192" y="2902897"/>
            <a:ext cx="293815" cy="15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5" name="Rectangle 34"/>
          <p:cNvSpPr/>
          <p:nvPr/>
        </p:nvSpPr>
        <p:spPr>
          <a:xfrm>
            <a:off x="5574272" y="2981842"/>
            <a:ext cx="81009" cy="151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9" name="Title 1"/>
          <p:cNvSpPr txBox="1">
            <a:spLocks/>
          </p:cNvSpPr>
          <p:nvPr/>
        </p:nvSpPr>
        <p:spPr>
          <a:xfrm>
            <a:off x="1884116" y="75579"/>
            <a:ext cx="6156176" cy="892552"/>
          </a:xfrm>
          <a:prstGeom prst="rect">
            <a:avLst/>
          </a:prstGeom>
          <a:noFill/>
          <a:ln w="38100" cmpd="thinThick">
            <a:solidFill>
              <a:srgbClr val="00206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a:lstStyle>
          <a:p>
            <a:r>
              <a:rPr lang="en-US" sz="2800" b="1" smtClean="0">
                <a:solidFill>
                  <a:srgbClr val="FF0000"/>
                </a:solidFill>
              </a:rPr>
              <a:t>CẤU TẠO TRONG CỦA THẰN LẰN </a:t>
            </a:r>
            <a:endParaRPr lang="en-US" sz="2800" b="1" dirty="0">
              <a:solidFill>
                <a:srgbClr val="FF0000"/>
              </a:solidFill>
            </a:endParaRPr>
          </a:p>
        </p:txBody>
      </p:sp>
      <p:sp>
        <p:nvSpPr>
          <p:cNvPr id="40" name="Content Placeholder 2"/>
          <p:cNvSpPr txBox="1">
            <a:spLocks/>
          </p:cNvSpPr>
          <p:nvPr/>
        </p:nvSpPr>
        <p:spPr>
          <a:xfrm>
            <a:off x="35496" y="947861"/>
            <a:ext cx="2314600" cy="608931"/>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Times New Roman" pitchFamily="18"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itchFamily="18"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itchFamily="18"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just">
              <a:buFont typeface="Arial" pitchFamily="34" charset="0"/>
              <a:buAutoNum type="romanUcPeriod"/>
            </a:pPr>
            <a:r>
              <a:rPr lang="en-US" sz="2800" b="1" u="sng" dirty="0" err="1" smtClean="0">
                <a:solidFill>
                  <a:schemeClr val="tx1"/>
                </a:solidFill>
              </a:rPr>
              <a:t>Bộ</a:t>
            </a:r>
            <a:r>
              <a:rPr lang="en-US" sz="2800" b="1" u="sng" dirty="0" smtClean="0">
                <a:solidFill>
                  <a:schemeClr val="tx1"/>
                </a:solidFill>
              </a:rPr>
              <a:t> </a:t>
            </a:r>
            <a:r>
              <a:rPr lang="en-US" sz="2800" b="1" u="sng" dirty="0" err="1" smtClean="0">
                <a:solidFill>
                  <a:schemeClr val="tx1"/>
                </a:solidFill>
              </a:rPr>
              <a:t>xương</a:t>
            </a:r>
            <a:endParaRPr lang="en-US" sz="2800" b="1" u="sng" dirty="0">
              <a:solidFill>
                <a:schemeClr val="tx1"/>
              </a:solidFill>
            </a:endParaRPr>
          </a:p>
        </p:txBody>
      </p:sp>
      <p:sp>
        <p:nvSpPr>
          <p:cNvPr id="42" name="TextBox 41"/>
          <p:cNvSpPr txBox="1"/>
          <p:nvPr/>
        </p:nvSpPr>
        <p:spPr>
          <a:xfrm>
            <a:off x="-36512" y="1412776"/>
            <a:ext cx="4824536" cy="954107"/>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II. </a:t>
            </a:r>
            <a:r>
              <a:rPr lang="en-US" sz="2800" b="1" u="sng" dirty="0" err="1" smtClean="0">
                <a:latin typeface="Times New Roman" pitchFamily="18" charset="0"/>
                <a:cs typeface="Times New Roman" pitchFamily="18" charset="0"/>
              </a:rPr>
              <a:t>Các</a:t>
            </a:r>
            <a:r>
              <a:rPr lang="en-US" sz="2800" b="1" u="sng" dirty="0" smtClean="0">
                <a:latin typeface="Times New Roman" pitchFamily="18" charset="0"/>
                <a:cs typeface="Times New Roman" pitchFamily="18" charset="0"/>
              </a:rPr>
              <a:t> </a:t>
            </a:r>
            <a:r>
              <a:rPr lang="en-US" sz="2800" b="1" u="sng" dirty="0" err="1">
                <a:latin typeface="Times New Roman" pitchFamily="18" charset="0"/>
                <a:cs typeface="Times New Roman" pitchFamily="18" charset="0"/>
              </a:rPr>
              <a:t>cơ</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quan</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dinh</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dưỡng</a:t>
            </a:r>
            <a:endParaRPr lang="en-US" sz="2800" b="1" u="sng" dirty="0">
              <a:latin typeface="Times New Roman" pitchFamily="18" charset="0"/>
              <a:cs typeface="Times New Roman" pitchFamily="18" charset="0"/>
            </a:endParaRPr>
          </a:p>
          <a:p>
            <a:pPr marL="914400" lvl="1" indent="-514350" algn="just">
              <a:buAutoNum type="arabicPeriod"/>
            </a:pPr>
            <a:r>
              <a:rPr lang="en-US" sz="2800" b="1" i="1" dirty="0" err="1">
                <a:latin typeface="Times New Roman" pitchFamily="18" charset="0"/>
                <a:cs typeface="Times New Roman" pitchFamily="18" charset="0"/>
              </a:rPr>
              <a:t>Tiêu</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hoá</a:t>
            </a:r>
            <a:endParaRPr lang="en-US" sz="2800" b="1" i="1" dirty="0">
              <a:latin typeface="Times New Roman" pitchFamily="18" charset="0"/>
              <a:cs typeface="Times New Roman" pitchFamily="18" charset="0"/>
            </a:endParaRPr>
          </a:p>
        </p:txBody>
      </p:sp>
      <p:sp>
        <p:nvSpPr>
          <p:cNvPr id="3" name="Rectangle 2"/>
          <p:cNvSpPr/>
          <p:nvPr/>
        </p:nvSpPr>
        <p:spPr>
          <a:xfrm>
            <a:off x="251520" y="4365104"/>
            <a:ext cx="3059732" cy="12241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so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ếch</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773756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p:bldP spid="13" grpId="0"/>
      <p:bldP spid="14" grpId="0"/>
      <p:bldP spid="15" grpId="0"/>
      <p:bldP spid="16" grpId="0"/>
      <p:bldP spid="17" grpId="0"/>
      <p:bldP spid="23" grpId="0"/>
      <p:bldP spid="24" grpId="0"/>
      <p:bldP spid="27" grpId="0" animBg="1"/>
      <p:bldP spid="28" grpId="0" animBg="1"/>
      <p:bldP spid="29" grpId="0" animBg="1"/>
      <p:bldP spid="4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16632"/>
            <a:ext cx="6156176" cy="892552"/>
          </a:xfrm>
          <a:noFill/>
          <a:ln w="38100" cmpd="thinThick">
            <a:solidFill>
              <a:srgbClr val="002060"/>
            </a:solidFill>
          </a:ln>
        </p:spPr>
        <p:txBody>
          <a:bodyPr>
            <a:normAutofit/>
          </a:bodyPr>
          <a:lstStyle/>
          <a:p>
            <a:r>
              <a:rPr lang="en-US" sz="2800" b="1" dirty="0" smtClean="0">
                <a:solidFill>
                  <a:srgbClr val="FF0000"/>
                </a:solidFill>
              </a:rPr>
              <a:t>CẤU TẠO TRONG CỦA THẰN LẰN </a:t>
            </a:r>
            <a:endParaRPr lang="en-US" sz="2800" b="1" dirty="0">
              <a:solidFill>
                <a:srgbClr val="FF0000"/>
              </a:solidFill>
            </a:endParaRPr>
          </a:p>
        </p:txBody>
      </p:sp>
      <p:sp>
        <p:nvSpPr>
          <p:cNvPr id="3" name="Content Placeholder 2"/>
          <p:cNvSpPr>
            <a:spLocks noGrp="1"/>
          </p:cNvSpPr>
          <p:nvPr>
            <p:ph idx="1"/>
          </p:nvPr>
        </p:nvSpPr>
        <p:spPr>
          <a:xfrm>
            <a:off x="179512" y="947861"/>
            <a:ext cx="2314600" cy="608931"/>
          </a:xfrm>
          <a:noFill/>
        </p:spPr>
        <p:txBody>
          <a:bodyPr>
            <a:noAutofit/>
          </a:bodyPr>
          <a:lstStyle/>
          <a:p>
            <a:pPr marL="571500" indent="-571500" algn="just">
              <a:buAutoNum type="romanUcPeriod"/>
            </a:pPr>
            <a:r>
              <a:rPr lang="en-US" sz="2800" b="1" u="sng" dirty="0" err="1" smtClean="0"/>
              <a:t>Bộ</a:t>
            </a:r>
            <a:r>
              <a:rPr lang="en-US" sz="2800" b="1" u="sng" dirty="0" smtClean="0"/>
              <a:t> </a:t>
            </a:r>
            <a:r>
              <a:rPr lang="en-US" sz="2800" b="1" u="sng" dirty="0" err="1" smtClean="0"/>
              <a:t>xương</a:t>
            </a:r>
            <a:endParaRPr lang="en-US" sz="2800" b="1" u="sng" dirty="0"/>
          </a:p>
        </p:txBody>
      </p:sp>
      <p:sp>
        <p:nvSpPr>
          <p:cNvPr id="12" name="TextBox 11"/>
          <p:cNvSpPr txBox="1"/>
          <p:nvPr/>
        </p:nvSpPr>
        <p:spPr>
          <a:xfrm>
            <a:off x="179512" y="1412776"/>
            <a:ext cx="4824536" cy="954107"/>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II. </a:t>
            </a:r>
            <a:r>
              <a:rPr lang="en-US" sz="2800" b="1" u="sng" dirty="0" err="1" smtClean="0">
                <a:latin typeface="Times New Roman" pitchFamily="18" charset="0"/>
                <a:cs typeface="Times New Roman" pitchFamily="18" charset="0"/>
              </a:rPr>
              <a:t>Các</a:t>
            </a:r>
            <a:r>
              <a:rPr lang="en-US" sz="2800" b="1" u="sng" dirty="0" smtClean="0">
                <a:latin typeface="Times New Roman" pitchFamily="18" charset="0"/>
                <a:cs typeface="Times New Roman" pitchFamily="18" charset="0"/>
              </a:rPr>
              <a:t> </a:t>
            </a:r>
            <a:r>
              <a:rPr lang="en-US" sz="2800" b="1" u="sng" dirty="0" err="1">
                <a:latin typeface="Times New Roman" pitchFamily="18" charset="0"/>
                <a:cs typeface="Times New Roman" pitchFamily="18" charset="0"/>
              </a:rPr>
              <a:t>cơ</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quan</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dinh</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dưỡng</a:t>
            </a:r>
            <a:endParaRPr lang="en-US" sz="2800" b="1" u="sng" dirty="0">
              <a:latin typeface="Times New Roman" pitchFamily="18" charset="0"/>
              <a:cs typeface="Times New Roman" pitchFamily="18" charset="0"/>
            </a:endParaRPr>
          </a:p>
          <a:p>
            <a:pPr marL="914400" lvl="1" indent="-514350" algn="just">
              <a:buAutoNum type="arabicPeriod"/>
            </a:pPr>
            <a:r>
              <a:rPr lang="en-US" sz="2800" b="1" i="1" dirty="0" err="1">
                <a:latin typeface="Times New Roman" pitchFamily="18" charset="0"/>
                <a:cs typeface="Times New Roman" pitchFamily="18" charset="0"/>
              </a:rPr>
              <a:t>Tiêu</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hoá</a:t>
            </a:r>
            <a:endParaRPr lang="en-US" sz="2800" b="1" i="1" dirty="0">
              <a:latin typeface="Times New Roman" pitchFamily="18" charset="0"/>
              <a:cs typeface="Times New Roman" pitchFamily="18" charset="0"/>
            </a:endParaRPr>
          </a:p>
        </p:txBody>
      </p:sp>
      <p:sp>
        <p:nvSpPr>
          <p:cNvPr id="5" name="TextBox 4"/>
          <p:cNvSpPr txBox="1"/>
          <p:nvPr/>
        </p:nvSpPr>
        <p:spPr>
          <a:xfrm>
            <a:off x="1259632" y="2348880"/>
            <a:ext cx="6120680" cy="954107"/>
          </a:xfrm>
          <a:prstGeom prst="rect">
            <a:avLst/>
          </a:prstGeom>
          <a:noFill/>
        </p:spPr>
        <p:txBody>
          <a:bodyPr wrap="square" rtlCol="0">
            <a:spAutoFit/>
          </a:bodyPr>
          <a:lstStyle/>
          <a:p>
            <a:pPr marL="285750" indent="-285750">
              <a:buFontTx/>
              <a:buChar char="-"/>
            </a:pPr>
            <a:r>
              <a:rPr lang="en-US" sz="2800" dirty="0" err="1" smtClean="0">
                <a:latin typeface="Times New Roman" pitchFamily="18" charset="0"/>
                <a:cs typeface="Times New Roman" pitchFamily="18" charset="0"/>
              </a:rPr>
              <a:t>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a:t>
            </a:r>
          </a:p>
          <a:p>
            <a:pPr marL="285750" indent="-285750">
              <a:buFontTx/>
              <a:buChar char="-"/>
            </a:pPr>
            <a:r>
              <a:rPr lang="en-US" sz="2800" dirty="0" err="1" smtClean="0">
                <a:latin typeface="Times New Roman" pitchFamily="18" charset="0"/>
                <a:cs typeface="Times New Roman" pitchFamily="18" charset="0"/>
              </a:rPr>
              <a:t>Ruột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384" y="2327704"/>
            <a:ext cx="525232" cy="525232"/>
          </a:xfrm>
          <a:prstGeom prst="rect">
            <a:avLst/>
          </a:prstGeom>
        </p:spPr>
      </p:pic>
    </p:spTree>
    <p:extLst>
      <p:ext uri="{BB962C8B-B14F-4D97-AF65-F5344CB8AC3E}">
        <p14:creationId xmlns:p14="http://schemas.microsoft.com/office/powerpoint/2010/main" val="2553135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0"/>
            <a:ext cx="6156176" cy="892552"/>
          </a:xfrm>
          <a:noFill/>
          <a:ln w="38100" cmpd="thinThick">
            <a:solidFill>
              <a:srgbClr val="002060"/>
            </a:solidFill>
          </a:ln>
        </p:spPr>
        <p:txBody>
          <a:bodyPr>
            <a:normAutofit/>
          </a:bodyPr>
          <a:lstStyle/>
          <a:p>
            <a:r>
              <a:rPr lang="en-US" sz="2800" b="1" dirty="0" smtClean="0">
                <a:solidFill>
                  <a:srgbClr val="FF0000"/>
                </a:solidFill>
              </a:rPr>
              <a:t>CẤU TẠO TRONG CỦA THẰN LẰN </a:t>
            </a:r>
            <a:endParaRPr lang="en-US" sz="2800" b="1" dirty="0">
              <a:solidFill>
                <a:srgbClr val="FF0000"/>
              </a:solidFill>
            </a:endParaRPr>
          </a:p>
        </p:txBody>
      </p:sp>
      <p:sp>
        <p:nvSpPr>
          <p:cNvPr id="3" name="Content Placeholder 2"/>
          <p:cNvSpPr>
            <a:spLocks noGrp="1"/>
          </p:cNvSpPr>
          <p:nvPr>
            <p:ph idx="1"/>
          </p:nvPr>
        </p:nvSpPr>
        <p:spPr>
          <a:xfrm>
            <a:off x="179512" y="947861"/>
            <a:ext cx="2314600" cy="608931"/>
          </a:xfrm>
          <a:noFill/>
        </p:spPr>
        <p:txBody>
          <a:bodyPr>
            <a:noAutofit/>
          </a:bodyPr>
          <a:lstStyle/>
          <a:p>
            <a:pPr marL="571500" indent="-571500" algn="just">
              <a:buAutoNum type="romanUcPeriod"/>
            </a:pPr>
            <a:r>
              <a:rPr lang="en-US" sz="2800" b="1" u="sng" dirty="0" err="1" smtClean="0"/>
              <a:t>Bộ</a:t>
            </a:r>
            <a:r>
              <a:rPr lang="en-US" sz="2800" b="1" u="sng" dirty="0" smtClean="0"/>
              <a:t> </a:t>
            </a:r>
            <a:r>
              <a:rPr lang="en-US" sz="2800" b="1" u="sng" dirty="0" err="1" smtClean="0"/>
              <a:t>xương</a:t>
            </a:r>
            <a:endParaRPr lang="en-US" sz="2800" b="1" u="sng" dirty="0"/>
          </a:p>
        </p:txBody>
      </p:sp>
      <p:sp>
        <p:nvSpPr>
          <p:cNvPr id="12" name="TextBox 11"/>
          <p:cNvSpPr txBox="1"/>
          <p:nvPr/>
        </p:nvSpPr>
        <p:spPr>
          <a:xfrm>
            <a:off x="179512" y="1412776"/>
            <a:ext cx="4824536" cy="523220"/>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II. </a:t>
            </a:r>
            <a:r>
              <a:rPr lang="en-US" sz="2800" b="1" u="sng" dirty="0" err="1" smtClean="0">
                <a:latin typeface="Times New Roman" pitchFamily="18" charset="0"/>
                <a:cs typeface="Times New Roman" pitchFamily="18" charset="0"/>
              </a:rPr>
              <a:t>Các</a:t>
            </a:r>
            <a:r>
              <a:rPr lang="en-US" sz="2800" b="1" u="sng" dirty="0" smtClean="0">
                <a:latin typeface="Times New Roman" pitchFamily="18" charset="0"/>
                <a:cs typeface="Times New Roman" pitchFamily="18" charset="0"/>
              </a:rPr>
              <a:t> </a:t>
            </a:r>
            <a:r>
              <a:rPr lang="en-US" sz="2800" b="1" u="sng" dirty="0" err="1">
                <a:latin typeface="Times New Roman" pitchFamily="18" charset="0"/>
                <a:cs typeface="Times New Roman" pitchFamily="18" charset="0"/>
              </a:rPr>
              <a:t>cơ</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quan</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dinh</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dưỡng</a:t>
            </a:r>
            <a:endParaRPr lang="en-US" sz="2800" b="1" u="sng" dirty="0">
              <a:latin typeface="Times New Roman" pitchFamily="18" charset="0"/>
              <a:cs typeface="Times New Roman" pitchFamily="18" charset="0"/>
            </a:endParaRPr>
          </a:p>
        </p:txBody>
      </p:sp>
      <p:sp>
        <p:nvSpPr>
          <p:cNvPr id="8" name="TextBox 7"/>
          <p:cNvSpPr txBox="1"/>
          <p:nvPr/>
        </p:nvSpPr>
        <p:spPr>
          <a:xfrm>
            <a:off x="107504" y="1844824"/>
            <a:ext cx="4269648" cy="523220"/>
          </a:xfrm>
          <a:prstGeom prst="rect">
            <a:avLst/>
          </a:prstGeom>
          <a:noFill/>
        </p:spPr>
        <p:txBody>
          <a:bodyPr wrap="square" rtlCol="0">
            <a:spAutoFit/>
          </a:bodyPr>
          <a:lstStyle/>
          <a:p>
            <a:pPr marL="400050" lvl="1"/>
            <a:r>
              <a:rPr lang="en-US" sz="2800" b="1" i="1" dirty="0" smtClean="0">
                <a:latin typeface="Times New Roman" pitchFamily="18" charset="0"/>
                <a:cs typeface="Times New Roman" pitchFamily="18" charset="0"/>
              </a:rPr>
              <a:t>2. </a:t>
            </a:r>
            <a:r>
              <a:rPr lang="en-US" sz="2800" b="1" i="1" dirty="0" err="1" smtClean="0">
                <a:latin typeface="Times New Roman" pitchFamily="18" charset="0"/>
                <a:cs typeface="Times New Roman" pitchFamily="18" charset="0"/>
              </a:rPr>
              <a:t>Tuần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hoàn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và</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hô</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hấp</a:t>
            </a:r>
            <a:endParaRPr lang="en-US" sz="2800" b="1" i="1" dirty="0">
              <a:latin typeface="Times New Roman" pitchFamily="18" charset="0"/>
              <a:cs typeface="Times New Roman" pitchFamily="18" charset="0"/>
            </a:endParaRPr>
          </a:p>
        </p:txBody>
      </p:sp>
      <p:sp>
        <p:nvSpPr>
          <p:cNvPr id="9" name="TextBox 8"/>
          <p:cNvSpPr txBox="1"/>
          <p:nvPr/>
        </p:nvSpPr>
        <p:spPr>
          <a:xfrm>
            <a:off x="827584" y="2276872"/>
            <a:ext cx="2160240" cy="523220"/>
          </a:xfrm>
          <a:prstGeom prst="rect">
            <a:avLst/>
          </a:prstGeom>
          <a:noFill/>
        </p:spPr>
        <p:txBody>
          <a:bodyPr wrap="square" rtlCol="0">
            <a:spAutoFit/>
          </a:bodyPr>
          <a:lstStyle/>
          <a:p>
            <a:r>
              <a:rPr lang="en-US" sz="2800" b="1" i="1" dirty="0" smtClean="0">
                <a:latin typeface="Times New Roman" pitchFamily="18" charset="0"/>
                <a:cs typeface="Times New Roman" pitchFamily="18" charset="0"/>
              </a:rPr>
              <a:t>a. </a:t>
            </a:r>
            <a:r>
              <a:rPr lang="en-US" sz="2800" b="1" i="1" dirty="0" err="1" smtClean="0">
                <a:latin typeface="Times New Roman" pitchFamily="18" charset="0"/>
                <a:cs typeface="Times New Roman" pitchFamily="18" charset="0"/>
              </a:rPr>
              <a:t>Tuần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hoàn</a:t>
            </a:r>
            <a:endParaRPr lang="en-US" sz="2800" b="1" i="1"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504" y="2328883"/>
            <a:ext cx="4683968" cy="4340477"/>
          </a:xfrm>
          <a:prstGeom prst="rect">
            <a:avLst/>
          </a:prstGeom>
        </p:spPr>
      </p:pic>
      <p:sp>
        <p:nvSpPr>
          <p:cNvPr id="10" name="TextBox 9"/>
          <p:cNvSpPr txBox="1"/>
          <p:nvPr/>
        </p:nvSpPr>
        <p:spPr>
          <a:xfrm>
            <a:off x="899592" y="2852936"/>
            <a:ext cx="3096344" cy="954107"/>
          </a:xfrm>
          <a:prstGeom prst="rect">
            <a:avLst/>
          </a:prstGeom>
          <a:noFill/>
        </p:spPr>
        <p:txBody>
          <a:bodyPr wrap="square" rtlCol="0">
            <a:spAutoFit/>
          </a:bodyPr>
          <a:lstStyle/>
          <a:p>
            <a:r>
              <a:rPr lang="en-US" sz="2800" b="1" i="1" dirty="0" err="1" smtClean="0">
                <a:solidFill>
                  <a:srgbClr val="FF0000"/>
                </a:solidFill>
                <a:latin typeface="Times New Roman" pitchFamily="18" charset="0"/>
                <a:cs typeface="Times New Roman" pitchFamily="18" charset="0"/>
              </a:rPr>
              <a:t>Trình</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bày</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đặc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điểm</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hệ</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tuần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hoàn</a:t>
            </a:r>
            <a:r>
              <a:rPr lang="en-US" sz="2800" b="1" i="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055908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152" y="116632"/>
            <a:ext cx="6156176" cy="892552"/>
          </a:xfrm>
          <a:noFill/>
          <a:ln w="38100" cmpd="thinThick">
            <a:solidFill>
              <a:srgbClr val="002060"/>
            </a:solidFill>
          </a:ln>
        </p:spPr>
        <p:txBody>
          <a:bodyPr>
            <a:normAutofit/>
          </a:bodyPr>
          <a:lstStyle/>
          <a:p>
            <a:r>
              <a:rPr lang="en-US" sz="2800" b="1" dirty="0" smtClean="0">
                <a:solidFill>
                  <a:srgbClr val="FF0000"/>
                </a:solidFill>
              </a:rPr>
              <a:t>CẤU TẠO TRONG CỦA THẰN LẰN </a:t>
            </a:r>
            <a:endParaRPr lang="en-US" sz="2800" b="1" dirty="0">
              <a:solidFill>
                <a:srgbClr val="FF0000"/>
              </a:solidFill>
            </a:endParaRPr>
          </a:p>
        </p:txBody>
      </p:sp>
      <p:sp>
        <p:nvSpPr>
          <p:cNvPr id="3" name="Content Placeholder 2"/>
          <p:cNvSpPr>
            <a:spLocks noGrp="1"/>
          </p:cNvSpPr>
          <p:nvPr>
            <p:ph idx="1"/>
          </p:nvPr>
        </p:nvSpPr>
        <p:spPr>
          <a:xfrm>
            <a:off x="179512" y="947861"/>
            <a:ext cx="2314600" cy="608931"/>
          </a:xfrm>
          <a:noFill/>
        </p:spPr>
        <p:txBody>
          <a:bodyPr>
            <a:noAutofit/>
          </a:bodyPr>
          <a:lstStyle/>
          <a:p>
            <a:pPr marL="571500" indent="-571500" algn="just">
              <a:buAutoNum type="romanUcPeriod"/>
            </a:pPr>
            <a:r>
              <a:rPr lang="en-US" sz="2800" b="1" u="sng" dirty="0" err="1" smtClean="0"/>
              <a:t>Bộ</a:t>
            </a:r>
            <a:r>
              <a:rPr lang="en-US" sz="2800" b="1" u="sng" dirty="0" smtClean="0"/>
              <a:t> </a:t>
            </a:r>
            <a:r>
              <a:rPr lang="en-US" sz="2800" b="1" u="sng" dirty="0" err="1" smtClean="0"/>
              <a:t>xương</a:t>
            </a:r>
            <a:endParaRPr lang="en-US" sz="2800" b="1" u="sng" dirty="0"/>
          </a:p>
        </p:txBody>
      </p:sp>
      <p:sp>
        <p:nvSpPr>
          <p:cNvPr id="12" name="TextBox 11"/>
          <p:cNvSpPr txBox="1"/>
          <p:nvPr/>
        </p:nvSpPr>
        <p:spPr>
          <a:xfrm>
            <a:off x="179512" y="1412776"/>
            <a:ext cx="4824536" cy="954107"/>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II. </a:t>
            </a:r>
            <a:r>
              <a:rPr lang="en-US" sz="2800" b="1" u="sng" dirty="0" err="1" smtClean="0">
                <a:latin typeface="Times New Roman" pitchFamily="18" charset="0"/>
                <a:cs typeface="Times New Roman" pitchFamily="18" charset="0"/>
              </a:rPr>
              <a:t>Các</a:t>
            </a:r>
            <a:r>
              <a:rPr lang="en-US" sz="2800" b="1" u="sng" dirty="0" smtClean="0">
                <a:latin typeface="Times New Roman" pitchFamily="18" charset="0"/>
                <a:cs typeface="Times New Roman" pitchFamily="18" charset="0"/>
              </a:rPr>
              <a:t> </a:t>
            </a:r>
            <a:r>
              <a:rPr lang="en-US" sz="2800" b="1" u="sng" dirty="0" err="1">
                <a:latin typeface="Times New Roman" pitchFamily="18" charset="0"/>
                <a:cs typeface="Times New Roman" pitchFamily="18" charset="0"/>
              </a:rPr>
              <a:t>cơ</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quan</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dinh</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dưỡng</a:t>
            </a:r>
            <a:endParaRPr lang="en-US" sz="2800" b="1" u="sng" dirty="0">
              <a:latin typeface="Times New Roman" pitchFamily="18" charset="0"/>
              <a:cs typeface="Times New Roman" pitchFamily="18" charset="0"/>
            </a:endParaRPr>
          </a:p>
          <a:p>
            <a:pPr marL="400050" lvl="1" algn="just"/>
            <a:r>
              <a:rPr lang="en-US" sz="2800" b="1" i="1" dirty="0" smtClean="0">
                <a:latin typeface="Times New Roman" pitchFamily="18" charset="0"/>
                <a:cs typeface="Times New Roman" pitchFamily="18" charset="0"/>
              </a:rPr>
              <a:t>a. </a:t>
            </a:r>
            <a:r>
              <a:rPr lang="en-US" sz="2800" b="1" i="1" dirty="0" err="1" smtClean="0">
                <a:latin typeface="Times New Roman" pitchFamily="18" charset="0"/>
                <a:cs typeface="Times New Roman" pitchFamily="18" charset="0"/>
              </a:rPr>
              <a:t>Tuần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hoàn</a:t>
            </a:r>
            <a:endParaRPr lang="en-US" sz="2800" b="1" i="1" dirty="0">
              <a:latin typeface="Times New Roman" pitchFamily="18" charset="0"/>
              <a:cs typeface="Times New Roman" pitchFamily="18" charset="0"/>
            </a:endParaRPr>
          </a:p>
        </p:txBody>
      </p:sp>
      <p:pic>
        <p:nvPicPr>
          <p:cNvPr id="7" name="Picture 5" descr="t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348880"/>
            <a:ext cx="5112568" cy="3518543"/>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pic>
        <p:nvPicPr>
          <p:cNvPr id="8" name="Picture 8" descr="IMG0236A"/>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3924118" y="4797152"/>
            <a:ext cx="1223946" cy="1530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7" descr="IMG0235A"/>
          <p:cNvPicPr>
            <a:picLocks noChangeAspect="1" noChangeArrowheads="1"/>
          </p:cNvPicPr>
          <p:nvPr/>
        </p:nvPicPr>
        <p:blipFill>
          <a:blip r:embed="rId4">
            <a:lum bright="30000" contrast="30000"/>
            <a:extLst>
              <a:ext uri="{28A0092B-C50C-407E-A947-70E740481C1C}">
                <a14:useLocalDpi xmlns:a14="http://schemas.microsoft.com/office/drawing/2010/main" val="0"/>
              </a:ext>
            </a:extLst>
          </a:blip>
          <a:srcRect/>
          <a:stretch>
            <a:fillRect/>
          </a:stretch>
        </p:blipFill>
        <p:spPr bwMode="auto">
          <a:xfrm>
            <a:off x="7524328" y="4662612"/>
            <a:ext cx="1370212" cy="1713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ectangle 5"/>
          <p:cNvSpPr/>
          <p:nvPr/>
        </p:nvSpPr>
        <p:spPr>
          <a:xfrm>
            <a:off x="755576" y="2492896"/>
            <a:ext cx="2952328" cy="1384995"/>
          </a:xfrm>
          <a:prstGeom prst="rect">
            <a:avLst/>
          </a:prstGeom>
        </p:spPr>
        <p:txBody>
          <a:bodyPr wrap="square">
            <a:spAutoFit/>
          </a:bodyPr>
          <a:lstStyle/>
          <a:p>
            <a:pPr algn="just"/>
            <a:r>
              <a:rPr lang="en-US" sz="2800" b="1" i="1" dirty="0" err="1" smtClean="0">
                <a:solidFill>
                  <a:srgbClr val="FF0000"/>
                </a:solidFill>
                <a:latin typeface="Times New Roman" pitchFamily="18" charset="0"/>
                <a:cs typeface="Times New Roman" pitchFamily="18" charset="0"/>
              </a:rPr>
              <a:t>Em</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hãy</a:t>
            </a:r>
            <a:r>
              <a:rPr lang="en-US" sz="2800" b="1" i="1" dirty="0" smtClean="0">
                <a:solidFill>
                  <a:srgbClr val="FF0000"/>
                </a:solidFill>
                <a:latin typeface="Times New Roman" pitchFamily="18" charset="0"/>
                <a:cs typeface="Times New Roman" pitchFamily="18" charset="0"/>
              </a:rPr>
              <a:t> so </a:t>
            </a:r>
            <a:r>
              <a:rPr lang="en-US" sz="2800" b="1" i="1" dirty="0" err="1" smtClean="0">
                <a:solidFill>
                  <a:srgbClr val="FF0000"/>
                </a:solidFill>
                <a:latin typeface="Times New Roman" pitchFamily="18" charset="0"/>
                <a:cs typeface="Times New Roman" pitchFamily="18" charset="0"/>
              </a:rPr>
              <a:t>sánh</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hệ</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tuần</a:t>
            </a:r>
            <a:r>
              <a:rPr lang="en-US" sz="2800" b="1" i="1" dirty="0" smtClean="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hoàn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ếch</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và</a:t>
            </a:r>
            <a:r>
              <a:rPr lang="en-US" sz="2800" b="1" i="1" dirty="0" smtClean="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thằn</a:t>
            </a:r>
            <a:r>
              <a:rPr lang="en-US" sz="2800" b="1" i="1" dirty="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lằn</a:t>
            </a:r>
            <a:r>
              <a:rPr lang="en-US" sz="2800" b="1" i="1" dirty="0" smtClean="0">
                <a:solidFill>
                  <a:srgbClr val="FF0000"/>
                </a:solidFill>
                <a:latin typeface="Times New Roman" pitchFamily="18" charset="0"/>
                <a:cs typeface="Times New Roman" pitchFamily="18" charset="0"/>
              </a:rPr>
              <a:t>.</a:t>
            </a:r>
            <a:endParaRPr lang="en-US" sz="2800" b="1" i="1" dirty="0">
              <a:solidFill>
                <a:srgbClr val="FF0000"/>
              </a:solidFill>
              <a:latin typeface="Times New Roman" pitchFamily="18" charset="0"/>
              <a:cs typeface="Times New Roman" pitchFamily="18" charset="0"/>
            </a:endParaRPr>
          </a:p>
        </p:txBody>
      </p:sp>
      <p:sp>
        <p:nvSpPr>
          <p:cNvPr id="10" name="Right Arrow 9"/>
          <p:cNvSpPr/>
          <p:nvPr/>
        </p:nvSpPr>
        <p:spPr>
          <a:xfrm>
            <a:off x="251520" y="2564904"/>
            <a:ext cx="504056" cy="3600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83968" y="2564904"/>
            <a:ext cx="864096"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err="1" smtClean="0">
                <a:latin typeface="Times New Roman" pitchFamily="18" charset="0"/>
                <a:cs typeface="Times New Roman" pitchFamily="18" charset="0"/>
              </a:rPr>
              <a:t>Ếch</a:t>
            </a:r>
            <a:endParaRPr lang="en-US" sz="2800" b="1" dirty="0">
              <a:latin typeface="Times New Roman" pitchFamily="18" charset="0"/>
              <a:cs typeface="Times New Roman" pitchFamily="18" charset="0"/>
            </a:endParaRPr>
          </a:p>
        </p:txBody>
      </p:sp>
      <p:sp>
        <p:nvSpPr>
          <p:cNvPr id="13" name="TextBox 12"/>
          <p:cNvSpPr txBox="1"/>
          <p:nvPr/>
        </p:nvSpPr>
        <p:spPr>
          <a:xfrm>
            <a:off x="6911230" y="2564904"/>
            <a:ext cx="1765226"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err="1" smtClean="0">
                <a:latin typeface="Times New Roman" pitchFamily="18" charset="0"/>
                <a:cs typeface="Times New Roman" pitchFamily="18" charset="0"/>
              </a:rPr>
              <a:t>Thằn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lằn</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28520926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806</Words>
  <Application>Microsoft Office PowerPoint</Application>
  <PresentationFormat>On-screen Show (4:3)</PresentationFormat>
  <Paragraphs>136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Times New Roman</vt:lpstr>
      <vt:lpstr>Calibri</vt:lpstr>
      <vt:lpstr>Mistral</vt:lpstr>
      <vt:lpstr>Office Theme</vt:lpstr>
      <vt:lpstr>PowerPoint Presentation</vt:lpstr>
      <vt:lpstr>KIỂM TRA MIỆNG</vt:lpstr>
      <vt:lpstr>CẤU TẠO TRONG CỦA THẰN LẰN </vt:lpstr>
      <vt:lpstr>CẤU TẠO TRONG CỦA THẰN LẰN </vt:lpstr>
      <vt:lpstr>CẤU TẠO TRONG CỦA THẰN LẰN </vt:lpstr>
      <vt:lpstr>- Xác định các bộ phận thuộc hệ tiêu hóa của thằn lằn?</vt:lpstr>
      <vt:lpstr>CẤU TẠO TRONG CỦA THẰN LẰN </vt:lpstr>
      <vt:lpstr>CẤU TẠO TRONG CỦA THẰN LẰN </vt:lpstr>
      <vt:lpstr>CẤU TẠO TRONG CỦA THẰN LẰN </vt:lpstr>
      <vt:lpstr>CẤU TẠO TRONG CỦA THẰN LẰN </vt:lpstr>
      <vt:lpstr>CẤU TẠO TRONG CỦA THẰN LẰN </vt:lpstr>
      <vt:lpstr>CẤU TẠO TRONG CỦA THẰN LẰN </vt:lpstr>
      <vt:lpstr>CẤU TẠO TRONG CỦA THẰN LẰN </vt:lpstr>
      <vt:lpstr>Cấu tạo trong của thằn lằn thích nghi với đời  sống ở cạn, thể hiện ở hệ tiêu hóa có (1) ........................ phân hóa rõ rệt, ruột đã có thêm (2) .................. để hấp thụ lại nước. Hô hấp hoàn toàn bằng (3) .......... Hệ tuần hoàn xuất hiện thêm (4) ......................... ở tâm thất nên máu đi nuôi cơ thể là máu ít pha hơn ếch.</vt:lpstr>
      <vt:lpstr>PowerPoint Presentation</vt:lpstr>
      <vt:lpstr>   Câu 3: So sánh sự sai khác giữa hệ tuần hoàn của cá, ếch, thằn lằn?   </vt:lpstr>
      <vt:lpstr>PowerPoint Presentation</vt:lpstr>
      <vt:lpstr>PowerPoint Presentation</vt:lpstr>
    </vt:vector>
  </TitlesOfParts>
  <Company>Viet Tri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AnhBinh</dc:creator>
  <cp:lastModifiedBy>Windows User</cp:lastModifiedBy>
  <cp:revision>54</cp:revision>
  <dcterms:created xsi:type="dcterms:W3CDTF">2015-01-16T14:55:17Z</dcterms:created>
  <dcterms:modified xsi:type="dcterms:W3CDTF">2020-01-21T03:44:55Z</dcterms:modified>
</cp:coreProperties>
</file>